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00965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53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318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86200"/>
            <a:ext cx="7772400" cy="433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solidFill>
            <a:schemeClr val="tx2">
              <a:lumMod val="5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suria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12.1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1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Tentukan </a:t>
                </a:r>
                <a:r>
                  <a:rPr lang="en-US" sz="2800" dirty="0" err="1" smtClean="0"/>
                  <a:t>jarak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bumi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matahari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dalam</a:t>
                </a:r>
                <a:r>
                  <a:rPr lang="en-US" sz="2800" dirty="0" smtClean="0"/>
                  <a:t>  A.U.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ly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err="1" smtClean="0"/>
                  <a:t>Jarak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bumi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matahari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dalam</a:t>
                </a:r>
                <a:r>
                  <a:rPr lang="en-US" sz="2800" dirty="0" smtClean="0"/>
                  <a:t> km =1.5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MY" sz="2800" dirty="0" smtClean="0"/>
                  <a:t>km</a:t>
                </a:r>
              </a:p>
              <a:p>
                <a:r>
                  <a:rPr lang="en-US" sz="2800" dirty="0" err="1" smtClean="0"/>
                  <a:t>Jarak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bumi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matahari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dalam</a:t>
                </a:r>
                <a:r>
                  <a:rPr lang="en-US" sz="2800" dirty="0" smtClean="0"/>
                  <a:t> A.U.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𝑘𝑚</m:t>
                            </m:r>
                          </m:sup>
                        </m:sSup>
                      </m:den>
                    </m:f>
                  </m:oMath>
                </a14:m>
                <a:endParaRPr lang="en-MY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      =1.0 A.U.</a:t>
                </a:r>
              </a:p>
              <a:p>
                <a:r>
                  <a:rPr lang="en-US" sz="2800" dirty="0" err="1" smtClean="0"/>
                  <a:t>Jarak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bumi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matahari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dalam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ly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9.5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endParaRPr lang="en-MY" sz="2800" dirty="0" smtClean="0"/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                                  = 1.58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MY" sz="2800" dirty="0" smtClean="0"/>
                  <a:t> ly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  <a:endParaRPr lang="en-MY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7" t="-1837" r="-1556" b="-1837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26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Zuhal </a:t>
                </a:r>
                <a:r>
                  <a:rPr lang="en-US" dirty="0" err="1" smtClean="0"/>
                  <a:t>merupakan</a:t>
                </a:r>
                <a:r>
                  <a:rPr lang="en-US" dirty="0" smtClean="0"/>
                  <a:t> planet </a:t>
                </a:r>
                <a:r>
                  <a:rPr lang="en-US" dirty="0" err="1" smtClean="0"/>
                  <a:t>keenam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system </a:t>
                </a:r>
                <a:r>
                  <a:rPr lang="en-US" dirty="0" err="1" smtClean="0"/>
                  <a:t>suria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berada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jarak</a:t>
                </a:r>
                <a:r>
                  <a:rPr lang="en-US" dirty="0" smtClean="0"/>
                  <a:t> 1.43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MY" dirty="0" smtClean="0"/>
                  <a:t>km </a:t>
                </a:r>
                <a:r>
                  <a:rPr lang="en-MY" dirty="0" err="1" smtClean="0"/>
                  <a:t>dari</a:t>
                </a:r>
                <a:r>
                  <a:rPr lang="en-MY" dirty="0" smtClean="0"/>
                  <a:t> </a:t>
                </a:r>
                <a:r>
                  <a:rPr lang="en-MY" dirty="0" err="1" smtClean="0"/>
                  <a:t>matahari</a:t>
                </a:r>
                <a:endParaRPr lang="en-MY" dirty="0" smtClean="0"/>
              </a:p>
              <a:p>
                <a:r>
                  <a:rPr lang="en-US" dirty="0" smtClean="0"/>
                  <a:t>A) </a:t>
                </a:r>
                <a:r>
                  <a:rPr lang="en-US" dirty="0" err="1" smtClean="0"/>
                  <a:t>kirakan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jaraknya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A.U</a:t>
                </a:r>
              </a:p>
              <a:p>
                <a:r>
                  <a:rPr lang="en-US" dirty="0" smtClean="0"/>
                  <a:t>B) </a:t>
                </a:r>
                <a:r>
                  <a:rPr lang="en-US" dirty="0" err="1" smtClean="0"/>
                  <a:t>kirakan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jaraknya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ly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223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643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a)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800" dirty="0" smtClean="0"/>
                  <a:t>A) </a:t>
                </a:r>
                <a:r>
                  <a:rPr lang="en-US" sz="4800" dirty="0" err="1" smtClean="0"/>
                  <a:t>jarak</a:t>
                </a:r>
                <a:r>
                  <a:rPr lang="en-US" sz="4800" dirty="0" smtClean="0"/>
                  <a:t> =1.43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MY" sz="4800" dirty="0" smtClean="0"/>
                  <a:t> km</a:t>
                </a:r>
              </a:p>
              <a:p>
                <a:r>
                  <a:rPr lang="en-US" sz="4800" dirty="0" err="1" smtClean="0"/>
                  <a:t>Jarak</a:t>
                </a:r>
                <a:r>
                  <a:rPr lang="en-US" sz="4800" dirty="0" smtClean="0"/>
                  <a:t> </a:t>
                </a:r>
                <a:r>
                  <a:rPr lang="en-US" sz="4800" dirty="0" err="1" smtClean="0"/>
                  <a:t>dalam</a:t>
                </a:r>
                <a:r>
                  <a:rPr lang="en-US" sz="4800" dirty="0" smtClean="0"/>
                  <a:t> A.U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1.43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endParaRPr lang="en-MY" sz="4800" dirty="0" smtClean="0"/>
              </a:p>
              <a:p>
                <a:r>
                  <a:rPr lang="en-US" sz="4800" dirty="0" smtClean="0"/>
                  <a:t>                          = 9.5 A.U</a:t>
                </a:r>
                <a:endParaRPr lang="en-MY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85" t="-341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4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b)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B) </a:t>
                </a:r>
                <a:r>
                  <a:rPr lang="en-US" dirty="0" err="1" smtClean="0"/>
                  <a:t>jarak</a:t>
                </a:r>
                <a:r>
                  <a:rPr lang="en-US" dirty="0" smtClean="0"/>
                  <a:t>= 1.43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MY" dirty="0" smtClean="0"/>
                  <a:t>km</a:t>
                </a:r>
              </a:p>
              <a:p>
                <a:endParaRPr lang="en-US" dirty="0"/>
              </a:p>
              <a:p>
                <a:r>
                  <a:rPr lang="en-US" dirty="0" err="1" smtClean="0"/>
                  <a:t>Jarak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ly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1.43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endParaRPr lang="en-MY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  = 1.51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MY" dirty="0" smtClean="0"/>
                  <a:t>ly.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8" t="-1969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67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Planet-planet </a:t>
            </a:r>
            <a:r>
              <a:rPr lang="en-US" dirty="0" err="1" smtClean="0"/>
              <a:t>dalam</a:t>
            </a:r>
            <a:r>
              <a:rPr lang="en-US" dirty="0" smtClean="0"/>
              <a:t> system </a:t>
            </a:r>
            <a:r>
              <a:rPr lang="en-US" dirty="0" err="1" smtClean="0"/>
              <a:t>suria</a:t>
            </a:r>
            <a:endParaRPr lang="en-MY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361464" cy="4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6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/>
              <a:t>U</a:t>
            </a:r>
            <a:r>
              <a:rPr lang="en-US" dirty="0" err="1" smtClean="0"/>
              <a:t>tarid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Planet yang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kira-kira</a:t>
            </a:r>
            <a:r>
              <a:rPr lang="en-US" dirty="0" smtClean="0"/>
              <a:t> 57.9 </a:t>
            </a:r>
            <a:r>
              <a:rPr lang="en-US" dirty="0" err="1" smtClean="0"/>
              <a:t>juta</a:t>
            </a:r>
            <a:r>
              <a:rPr lang="en-US" dirty="0" smtClean="0"/>
              <a:t> kilometer.</a:t>
            </a:r>
          </a:p>
          <a:p>
            <a:r>
              <a:rPr lang="en-US" dirty="0" smtClean="0"/>
              <a:t>Diameter 40%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40%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saiz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usytari</a:t>
            </a:r>
            <a:r>
              <a:rPr lang="en-US" dirty="0" smtClean="0"/>
              <a:t> , Ganymede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 Titan.</a:t>
            </a:r>
          </a:p>
          <a:p>
            <a:r>
              <a:rPr lang="en-US" dirty="0" err="1" smtClean="0"/>
              <a:t>Langit</a:t>
            </a:r>
            <a:r>
              <a:rPr lang="en-US" dirty="0" smtClean="0"/>
              <a:t> </a:t>
            </a:r>
            <a:r>
              <a:rPr lang="en-US" dirty="0" err="1" smtClean="0"/>
              <a:t>utarid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menyerakkan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 smtClean="0"/>
          </a:p>
          <a:p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kawah-kawah</a:t>
            </a:r>
            <a:r>
              <a:rPr lang="en-US" dirty="0" smtClean="0"/>
              <a:t> asteroid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tebing</a:t>
            </a:r>
            <a:r>
              <a:rPr lang="en-US" dirty="0" smtClean="0"/>
              <a:t> yang </a:t>
            </a:r>
            <a:r>
              <a:rPr lang="en-US" dirty="0" err="1" smtClean="0"/>
              <a:t>berpuluh-puluh</a:t>
            </a:r>
            <a:r>
              <a:rPr lang="en-US" dirty="0" smtClean="0"/>
              <a:t> kilometer </a:t>
            </a:r>
            <a:r>
              <a:rPr lang="en-US" dirty="0" err="1" smtClean="0"/>
              <a:t>tingginya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kawah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habuk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r>
              <a:rPr lang="en-US" dirty="0" smtClean="0"/>
              <a:t> , </a:t>
            </a:r>
            <a:r>
              <a:rPr lang="en-US" dirty="0" err="1" smtClean="0"/>
              <a:t>dataran</a:t>
            </a:r>
            <a:r>
              <a:rPr lang="en-US" dirty="0" smtClean="0"/>
              <a:t>,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lembah</a:t>
            </a:r>
            <a:r>
              <a:rPr lang="en-US" dirty="0" smtClean="0"/>
              <a:t>.</a:t>
            </a:r>
            <a:endParaRPr lang="en-MY" dirty="0"/>
          </a:p>
        </p:txBody>
      </p:sp>
      <p:sp>
        <p:nvSpPr>
          <p:cNvPr id="4" name="AutoShape 2" descr="Image result for planet utar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17973"/>
            <a:ext cx="1080120" cy="10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1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zurah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1589" y="404664"/>
            <a:ext cx="1318174" cy="987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23529" y="1628800"/>
                <a:ext cx="8363272" cy="4896544"/>
              </a:xfrm>
            </p:spPr>
            <p:txBody>
              <a:bodyPr/>
              <a:lstStyle/>
              <a:p>
                <a:r>
                  <a:rPr lang="en-US" dirty="0" smtClean="0"/>
                  <a:t>Planet </a:t>
                </a:r>
                <a:r>
                  <a:rPr lang="en-US" dirty="0" err="1" smtClean="0"/>
                  <a:t>kedua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terdekat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matahari</a:t>
                </a:r>
                <a:endParaRPr lang="en-US" dirty="0" smtClean="0"/>
              </a:p>
              <a:p>
                <a:r>
                  <a:rPr lang="en-US" dirty="0" err="1" smtClean="0"/>
                  <a:t>Dikenali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sebagai</a:t>
                </a:r>
                <a:r>
                  <a:rPr lang="en-US" dirty="0" smtClean="0"/>
                  <a:t> planet </a:t>
                </a:r>
                <a:r>
                  <a:rPr lang="en-US" dirty="0" err="1" smtClean="0"/>
                  <a:t>rumah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hijau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kerana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kandungan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karbon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dioksida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tinggi</a:t>
                </a:r>
                <a:r>
                  <a:rPr lang="en-US" dirty="0" smtClean="0"/>
                  <a:t> di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atmosfera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Berputar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timur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barat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menyebabkan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matahari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terbit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barat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timur</a:t>
                </a:r>
                <a:endParaRPr lang="en-US" dirty="0" smtClean="0"/>
              </a:p>
              <a:p>
                <a:r>
                  <a:rPr lang="en-US" dirty="0" err="1" smtClean="0"/>
                  <a:t>Saiz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usia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sama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bumi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tetapi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iklimnya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lebih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panas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suhu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C</a:t>
                </a:r>
              </a:p>
              <a:p>
                <a:r>
                  <a:rPr lang="en-US" dirty="0" err="1" smtClean="0"/>
                  <a:t>Berwarna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jungga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berpasir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berbatu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terdapat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dataran-dataran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besar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gunung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berapi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kawah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luas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23529" y="1628800"/>
                <a:ext cx="8363272" cy="4896544"/>
              </a:xfrm>
              <a:blipFill>
                <a:blip r:embed="rId3"/>
                <a:stretch>
                  <a:fillRect l="-1020" t="-1245" r="-8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Image result for planet zuhrah/ ven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460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Bumi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04248" y="281534"/>
            <a:ext cx="1584176" cy="105419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Satu-satunya</a:t>
            </a:r>
            <a:r>
              <a:rPr lang="en-US" dirty="0" smtClean="0"/>
              <a:t> planet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hidupan</a:t>
            </a:r>
            <a:endParaRPr lang="en-US" dirty="0" smtClean="0"/>
          </a:p>
          <a:p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angina </a:t>
            </a:r>
            <a:r>
              <a:rPr lang="en-US" dirty="0" err="1" smtClean="0"/>
              <a:t>suria</a:t>
            </a:r>
            <a:r>
              <a:rPr lang="en-US" dirty="0" smtClean="0"/>
              <a:t>, </a:t>
            </a:r>
            <a:r>
              <a:rPr lang="en-US" dirty="0" err="1" smtClean="0"/>
              <a:t>sinaran</a:t>
            </a:r>
            <a:r>
              <a:rPr lang="en-US" dirty="0" smtClean="0"/>
              <a:t> </a:t>
            </a:r>
            <a:r>
              <a:rPr lang="en-US" dirty="0" err="1" smtClean="0"/>
              <a:t>ultraunggu</a:t>
            </a:r>
            <a:r>
              <a:rPr lang="en-US" dirty="0" smtClean="0"/>
              <a:t>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71%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29%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dataran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667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Marikh</a:t>
            </a:r>
            <a:r>
              <a:rPr lang="en-US" dirty="0" smtClean="0"/>
              <a:t> 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9649" y="183865"/>
            <a:ext cx="1647151" cy="123377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30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Planet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planet </a:t>
            </a:r>
            <a:r>
              <a:rPr lang="en-US" dirty="0" err="1" smtClean="0"/>
              <a:t>merah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2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Phobos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demos</a:t>
            </a:r>
          </a:p>
          <a:p>
            <a:r>
              <a:rPr lang="en-US" dirty="0" err="1" smtClean="0"/>
              <a:t>Atmosfera</a:t>
            </a:r>
            <a:r>
              <a:rPr lang="en-US" dirty="0" smtClean="0"/>
              <a:t> </a:t>
            </a:r>
            <a:r>
              <a:rPr lang="en-US" dirty="0" err="1" smtClean="0"/>
              <a:t>terbahagi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cerah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pasir</a:t>
            </a:r>
            <a:r>
              <a:rPr lang="en-US" dirty="0" smtClean="0"/>
              <a:t> </a:t>
            </a:r>
            <a:r>
              <a:rPr lang="en-US" dirty="0" err="1" smtClean="0"/>
              <a:t>kemerahandan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</a:t>
            </a:r>
            <a:r>
              <a:rPr lang="en-US" dirty="0" err="1" smtClean="0"/>
              <a:t>mengandungi</a:t>
            </a:r>
            <a:r>
              <a:rPr lang="en-US" dirty="0" smtClean="0"/>
              <a:t> air </a:t>
            </a:r>
            <a:r>
              <a:rPr lang="en-US" dirty="0" err="1" smtClean="0"/>
              <a:t>beku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, </a:t>
            </a:r>
            <a:r>
              <a:rPr lang="en-US" dirty="0" err="1" smtClean="0"/>
              <a:t>berpasir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berbatu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dataran-datran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berapi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kawah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. </a:t>
            </a:r>
            <a:endParaRPr lang="en-MY" dirty="0"/>
          </a:p>
        </p:txBody>
      </p:sp>
      <p:sp>
        <p:nvSpPr>
          <p:cNvPr id="3" name="AutoShape 2" descr="Image result for mars have two m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600200"/>
            <a:ext cx="2962672" cy="1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/>
              <a:t>M</a:t>
            </a:r>
            <a:r>
              <a:rPr lang="en-US" dirty="0" err="1" smtClean="0"/>
              <a:t>usytari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48242" y="188640"/>
            <a:ext cx="1553152" cy="116336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Jisim</a:t>
            </a:r>
            <a:r>
              <a:rPr lang="en-US" dirty="0" smtClean="0"/>
              <a:t> </a:t>
            </a:r>
            <a:r>
              <a:rPr lang="en-US" dirty="0" err="1" smtClean="0"/>
              <a:t>musytari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320 kali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jisimnya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jisim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planet </a:t>
            </a:r>
            <a:r>
              <a:rPr lang="en-US" dirty="0" err="1" smtClean="0"/>
              <a:t>dalam</a:t>
            </a:r>
            <a:r>
              <a:rPr lang="en-US" dirty="0" smtClean="0"/>
              <a:t> system </a:t>
            </a:r>
            <a:r>
              <a:rPr lang="en-US" dirty="0" err="1" smtClean="0"/>
              <a:t>suria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gravity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memesongkan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menghentam</a:t>
            </a:r>
            <a:r>
              <a:rPr lang="en-US" dirty="0" smtClean="0"/>
              <a:t> </a:t>
            </a:r>
            <a:r>
              <a:rPr lang="en-US" dirty="0" err="1" smtClean="0"/>
              <a:t>bumi.oleh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mustary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gas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6987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9874"/>
            <a:ext cx="8856984" cy="66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Zuhal</a:t>
            </a:r>
            <a:endParaRPr lang="en-MY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64288" y="88901"/>
            <a:ext cx="1522512" cy="132873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Planet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keenam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gegelang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cecvincin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serpihan</a:t>
            </a:r>
            <a:r>
              <a:rPr lang="en-US" dirty="0" smtClean="0"/>
              <a:t> </a:t>
            </a:r>
            <a:r>
              <a:rPr lang="en-US" dirty="0" err="1" smtClean="0"/>
              <a:t>batuan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Setakat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, para </a:t>
            </a:r>
            <a:r>
              <a:rPr lang="en-US" dirty="0" err="1" smtClean="0"/>
              <a:t>saintis</a:t>
            </a:r>
            <a:r>
              <a:rPr lang="en-US" dirty="0" smtClean="0"/>
              <a:t> </a:t>
            </a:r>
            <a:r>
              <a:rPr lang="en-US" dirty="0" err="1" smtClean="0"/>
              <a:t>menemui</a:t>
            </a:r>
            <a:r>
              <a:rPr lang="en-US" dirty="0" smtClean="0"/>
              <a:t> 62 </a:t>
            </a:r>
            <a:r>
              <a:rPr lang="en-US" dirty="0" err="1" smtClean="0"/>
              <a:t>bulan</a:t>
            </a:r>
            <a:r>
              <a:rPr lang="en-US" dirty="0" smtClean="0"/>
              <a:t> yang </a:t>
            </a:r>
            <a:r>
              <a:rPr lang="en-US" dirty="0" err="1" smtClean="0"/>
              <a:t>mengorbit</a:t>
            </a:r>
            <a:r>
              <a:rPr lang="en-US" dirty="0" smtClean="0"/>
              <a:t> di </a:t>
            </a:r>
            <a:r>
              <a:rPr lang="en-US" dirty="0" err="1" smtClean="0"/>
              <a:t>sekeliling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Titanialah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di </a:t>
            </a:r>
            <a:r>
              <a:rPr lang="en-US" dirty="0" err="1" smtClean="0"/>
              <a:t>zuhal</a:t>
            </a:r>
            <a:r>
              <a:rPr lang="en-US" dirty="0" smtClean="0"/>
              <a:t> </a:t>
            </a:r>
            <a:r>
              <a:rPr lang="en-US" dirty="0" err="1" smtClean="0"/>
              <a:t>selepas</a:t>
            </a:r>
            <a:r>
              <a:rPr lang="en-US" dirty="0" smtClean="0"/>
              <a:t> </a:t>
            </a:r>
            <a:r>
              <a:rPr lang="en-US" dirty="0" err="1" smtClean="0"/>
              <a:t>Ganeymede</a:t>
            </a:r>
            <a:r>
              <a:rPr lang="en-US" dirty="0" smtClean="0"/>
              <a:t>. </a:t>
            </a:r>
            <a:r>
              <a:rPr lang="en-US" dirty="0" err="1" smtClean="0"/>
              <a:t>Saiznya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utarid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gas.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195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Bulan</a:t>
            </a:r>
            <a:r>
              <a:rPr lang="en-US" dirty="0" smtClean="0"/>
              <a:t> di Planet </a:t>
            </a:r>
            <a:r>
              <a:rPr lang="en-US" dirty="0" err="1" smtClean="0"/>
              <a:t>Zuhal</a:t>
            </a:r>
            <a:endParaRPr lang="en-MY" dirty="0"/>
          </a:p>
        </p:txBody>
      </p:sp>
      <p:pic>
        <p:nvPicPr>
          <p:cNvPr id="1026" name="Picture 2" descr="Image result for 62 moon at satu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5" y="1844824"/>
            <a:ext cx="8468030" cy="46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6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Uranus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48264" y="92076"/>
            <a:ext cx="2109264" cy="12654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Planet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ketujuh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Uranus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ais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.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planet </a:t>
            </a:r>
            <a:r>
              <a:rPr lang="en-US" dirty="0" err="1" smtClean="0"/>
              <a:t>gergasi</a:t>
            </a:r>
            <a:r>
              <a:rPr lang="en-US" dirty="0" smtClean="0"/>
              <a:t> </a:t>
            </a:r>
            <a:r>
              <a:rPr lang="en-US" dirty="0" err="1" smtClean="0"/>
              <a:t>bergas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cecincin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nipis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sukar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Planet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endParaRPr lang="en-US" dirty="0" smtClean="0"/>
          </a:p>
          <a:p>
            <a:r>
              <a:rPr lang="en-US" dirty="0" err="1" smtClean="0"/>
              <a:t>Paksi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condong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hamper </a:t>
            </a:r>
            <a:r>
              <a:rPr lang="en-US" dirty="0" err="1" smtClean="0"/>
              <a:t>selari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orbitnya</a:t>
            </a:r>
            <a:r>
              <a:rPr lang="en-US" dirty="0" smtClean="0"/>
              <a:t> yang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gas.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63933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Neptun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20272" y="76275"/>
            <a:ext cx="1937410" cy="14326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kelapan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, </a:t>
            </a:r>
            <a:r>
              <a:rPr lang="en-US" dirty="0" err="1" smtClean="0"/>
              <a:t>neptun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planet </a:t>
            </a:r>
            <a:r>
              <a:rPr lang="en-US" dirty="0" err="1" smtClean="0"/>
              <a:t>gergasi</a:t>
            </a:r>
            <a:r>
              <a:rPr lang="en-US" dirty="0" smtClean="0"/>
              <a:t> </a:t>
            </a:r>
            <a:r>
              <a:rPr lang="en-US" dirty="0" err="1" smtClean="0"/>
              <a:t>bergas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planet yang paling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smtClean="0"/>
              <a:t> gas.</a:t>
            </a:r>
          </a:p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556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600" dirty="0" err="1" smtClean="0"/>
              <a:t>Ciri-ciri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Planet-planet di </a:t>
            </a:r>
            <a:r>
              <a:rPr lang="en-US" sz="3600" dirty="0" err="1" smtClean="0"/>
              <a:t>dalam</a:t>
            </a:r>
            <a:r>
              <a:rPr lang="en-US" sz="3600" dirty="0" smtClean="0"/>
              <a:t> System </a:t>
            </a:r>
            <a:r>
              <a:rPr lang="en-US" sz="3600" dirty="0" err="1"/>
              <a:t>S</a:t>
            </a:r>
            <a:r>
              <a:rPr lang="en-US" sz="3600" dirty="0" err="1" smtClean="0"/>
              <a:t>uria</a:t>
            </a:r>
            <a:endParaRPr lang="en-MY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6843728"/>
                  </p:ext>
                </p:extLst>
              </p:nvPr>
            </p:nvGraphicFramePr>
            <p:xfrm>
              <a:off x="179510" y="1340768"/>
              <a:ext cx="8784979" cy="5472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997">
                      <a:extLst>
                        <a:ext uri="{9D8B030D-6E8A-4147-A177-3AD203B41FA5}">
                          <a16:colId xmlns:a16="http://schemas.microsoft.com/office/drawing/2014/main" val="3299342497"/>
                        </a:ext>
                      </a:extLst>
                    </a:gridCol>
                    <a:gridCol w="1254997">
                      <a:extLst>
                        <a:ext uri="{9D8B030D-6E8A-4147-A177-3AD203B41FA5}">
                          <a16:colId xmlns:a16="http://schemas.microsoft.com/office/drawing/2014/main" val="1052441516"/>
                        </a:ext>
                      </a:extLst>
                    </a:gridCol>
                    <a:gridCol w="1254997">
                      <a:extLst>
                        <a:ext uri="{9D8B030D-6E8A-4147-A177-3AD203B41FA5}">
                          <a16:colId xmlns:a16="http://schemas.microsoft.com/office/drawing/2014/main" val="416568521"/>
                        </a:ext>
                      </a:extLst>
                    </a:gridCol>
                    <a:gridCol w="1203563">
                      <a:extLst>
                        <a:ext uri="{9D8B030D-6E8A-4147-A177-3AD203B41FA5}">
                          <a16:colId xmlns:a16="http://schemas.microsoft.com/office/drawing/2014/main" val="130019895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600027159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18115663"/>
                        </a:ext>
                      </a:extLst>
                    </a:gridCol>
                    <a:gridCol w="1368153">
                      <a:extLst>
                        <a:ext uri="{9D8B030D-6E8A-4147-A177-3AD203B41FA5}">
                          <a16:colId xmlns:a16="http://schemas.microsoft.com/office/drawing/2014/main" val="792606927"/>
                        </a:ext>
                      </a:extLst>
                    </a:gridCol>
                  </a:tblGrid>
                  <a:tr h="1285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Planet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Jarak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dari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Matahari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juta</a:t>
                          </a:r>
                          <a:r>
                            <a:rPr lang="en-US" dirty="0" smtClean="0"/>
                            <a:t> 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Jisim</a:t>
                          </a:r>
                          <a:r>
                            <a:rPr lang="en-US" dirty="0" smtClean="0"/>
                            <a:t> relative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(X </a:t>
                          </a:r>
                          <a:r>
                            <a:rPr lang="en-US" dirty="0" err="1" smtClean="0"/>
                            <a:t>Bumi</a:t>
                          </a:r>
                          <a:r>
                            <a:rPr lang="en-US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Diameter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Ketumpatan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 ( 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MY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Tarikkan gravity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(m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MY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Purata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suhu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permukaan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(°C)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04791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Utarid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4879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998342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Zurah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108.2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0.815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8.87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91928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Bumi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149.6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12756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751749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Marikh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227.9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6794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-55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229215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Musytari</a:t>
                          </a:r>
                          <a:r>
                            <a:rPr lang="en-US" dirty="0" smtClean="0"/>
                            <a:t> 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778.3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317.8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142984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-153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133139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Zuhal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1429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95.159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120536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10.44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-185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054992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Uranus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2781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14.536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51118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8.69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-214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21175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Neptun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17.147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49528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-225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57005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66843728"/>
                  </p:ext>
                </p:extLst>
              </p:nvPr>
            </p:nvGraphicFramePr>
            <p:xfrm>
              <a:off x="179510" y="1340768"/>
              <a:ext cx="8784979" cy="5472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997">
                      <a:extLst>
                        <a:ext uri="{9D8B030D-6E8A-4147-A177-3AD203B41FA5}">
                          <a16:colId xmlns:a16="http://schemas.microsoft.com/office/drawing/2014/main" val="3299342497"/>
                        </a:ext>
                      </a:extLst>
                    </a:gridCol>
                    <a:gridCol w="1254997">
                      <a:extLst>
                        <a:ext uri="{9D8B030D-6E8A-4147-A177-3AD203B41FA5}">
                          <a16:colId xmlns:a16="http://schemas.microsoft.com/office/drawing/2014/main" val="1052441516"/>
                        </a:ext>
                      </a:extLst>
                    </a:gridCol>
                    <a:gridCol w="1254997">
                      <a:extLst>
                        <a:ext uri="{9D8B030D-6E8A-4147-A177-3AD203B41FA5}">
                          <a16:colId xmlns:a16="http://schemas.microsoft.com/office/drawing/2014/main" val="416568521"/>
                        </a:ext>
                      </a:extLst>
                    </a:gridCol>
                    <a:gridCol w="1203563">
                      <a:extLst>
                        <a:ext uri="{9D8B030D-6E8A-4147-A177-3AD203B41FA5}">
                          <a16:colId xmlns:a16="http://schemas.microsoft.com/office/drawing/2014/main" val="1300198951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600027159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118115663"/>
                        </a:ext>
                      </a:extLst>
                    </a:gridCol>
                    <a:gridCol w="1368153">
                      <a:extLst>
                        <a:ext uri="{9D8B030D-6E8A-4147-A177-3AD203B41FA5}">
                          <a16:colId xmlns:a16="http://schemas.microsoft.com/office/drawing/2014/main" val="792606927"/>
                        </a:ext>
                      </a:extLst>
                    </a:gridCol>
                  </a:tblGrid>
                  <a:tr h="12850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Planet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Jarak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dari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err="1" smtClean="0"/>
                            <a:t>Matahari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</a:t>
                          </a:r>
                          <a:r>
                            <a:rPr lang="en-US" dirty="0" err="1" smtClean="0"/>
                            <a:t>juta</a:t>
                          </a:r>
                          <a:r>
                            <a:rPr lang="en-US" dirty="0" smtClean="0"/>
                            <a:t> 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Jisim</a:t>
                          </a:r>
                          <a:r>
                            <a:rPr lang="en-US" dirty="0" smtClean="0"/>
                            <a:t> relative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(X </a:t>
                          </a:r>
                          <a:r>
                            <a:rPr lang="en-US" dirty="0" err="1" smtClean="0"/>
                            <a:t>Bumi</a:t>
                          </a:r>
                          <a:r>
                            <a:rPr lang="en-US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Diameter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(km)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6186" t="-2370" r="-166949" b="-327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38182" t="-2370" r="-138788" b="-327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Purata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suhu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permukaan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(°C)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04791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Utarid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4879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5998342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Zurah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108.2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0.815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8.87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091928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Bumi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149.6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12756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751749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Marikh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227.9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6794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-55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0229215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Musytari</a:t>
                          </a:r>
                          <a:r>
                            <a:rPr lang="en-US" dirty="0" smtClean="0"/>
                            <a:t> 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778.3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317.8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142984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24.79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-153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5133139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Zuhal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1429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95.159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120536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10.44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-185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054992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Uranus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2781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14.536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51118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8.69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-214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4211751"/>
                      </a:ext>
                    </a:extLst>
                  </a:tr>
                  <a:tr h="523449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Neptun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17.147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49528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-225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57005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406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46098"/>
              </p:ext>
            </p:extLst>
          </p:nvPr>
        </p:nvGraphicFramePr>
        <p:xfrm>
          <a:off x="467544" y="188640"/>
          <a:ext cx="8435280" cy="6497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738498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72284235"/>
                    </a:ext>
                  </a:extLst>
                </a:gridCol>
                <a:gridCol w="1378496">
                  <a:extLst>
                    <a:ext uri="{9D8B030D-6E8A-4147-A177-3AD203B41FA5}">
                      <a16:colId xmlns:a16="http://schemas.microsoft.com/office/drawing/2014/main" val="10516506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732526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7176966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134750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Planet</a:t>
                      </a:r>
                      <a:r>
                        <a:rPr lang="en-US" baseline="0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Masa </a:t>
                      </a:r>
                      <a:r>
                        <a:rPr lang="en-US" dirty="0" err="1" smtClean="0"/>
                        <a:t>mengelilingi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matahari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waktu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bumi</a:t>
                      </a:r>
                      <a:r>
                        <a:rPr lang="en-US" baseline="0" dirty="0" smtClean="0"/>
                        <a:t>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Masa </a:t>
                      </a:r>
                      <a:r>
                        <a:rPr lang="en-US" dirty="0" err="1" smtClean="0"/>
                        <a:t>membuat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putaran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lengkap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paksi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waktu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bumi</a:t>
                      </a:r>
                      <a:r>
                        <a:rPr lang="en-US" baseline="0" dirty="0" smtClean="0"/>
                        <a:t>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Halaju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putaran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paksi</a:t>
                      </a:r>
                      <a:r>
                        <a:rPr lang="en-US" dirty="0" smtClean="0"/>
                        <a:t> (km/j)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Bulangan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satelit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semulajadi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bulan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Kandungan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atmosfera</a:t>
                      </a:r>
                      <a:r>
                        <a:rPr lang="en-US" dirty="0" smtClean="0"/>
                        <a:t> planet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5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Utarid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 </a:t>
                      </a:r>
                      <a:r>
                        <a:rPr lang="en-US" dirty="0" err="1" smtClean="0"/>
                        <a:t>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 </a:t>
                      </a:r>
                      <a:r>
                        <a:rPr lang="en-US" dirty="0" err="1" smtClean="0"/>
                        <a:t>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10.89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Tiada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atmosfera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0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Zuhrah</a:t>
                      </a:r>
                      <a:r>
                        <a:rPr lang="en-US" baseline="0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224.7hari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243hari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96.5% </a:t>
                      </a:r>
                      <a:r>
                        <a:rPr lang="en-US" dirty="0" err="1" smtClean="0"/>
                        <a:t>karbon</a:t>
                      </a:r>
                      <a:r>
                        <a:rPr lang="en-US" dirty="0" smtClean="0"/>
                        <a:t> dioksidam3.4% nitrogen 0.1% </a:t>
                      </a:r>
                      <a:r>
                        <a:rPr lang="en-US" dirty="0" err="1" smtClean="0"/>
                        <a:t>argon,helium,neon,sulfur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dioksida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wap</a:t>
                      </a:r>
                      <a:r>
                        <a:rPr lang="en-US" dirty="0" smtClean="0"/>
                        <a:t> air`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5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Bumi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24jam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1674.4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 nitrogen 21% </a:t>
                      </a:r>
                      <a:r>
                        <a:rPr lang="en-US" dirty="0" err="1" smtClean="0"/>
                        <a:t>oksigen</a:t>
                      </a:r>
                      <a:r>
                        <a:rPr lang="en-US" dirty="0" smtClean="0"/>
                        <a:t> 0.97% gas nadir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bahan</a:t>
                      </a:r>
                      <a:r>
                        <a:rPr lang="en-US" dirty="0" smtClean="0"/>
                        <a:t> lain 0.03%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karbon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dioksida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35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Marikh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687hari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25jam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868.2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 </a:t>
                      </a:r>
                      <a:r>
                        <a:rPr lang="en-US" dirty="0" err="1" smtClean="0"/>
                        <a:t>karbon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dioksida</a:t>
                      </a:r>
                      <a:r>
                        <a:rPr lang="en-US" dirty="0" smtClean="0"/>
                        <a:t> 1.96% </a:t>
                      </a:r>
                      <a:r>
                        <a:rPr lang="en-US" dirty="0" err="1" smtClean="0"/>
                        <a:t>oksigen</a:t>
                      </a:r>
                      <a:r>
                        <a:rPr lang="en-US" dirty="0" smtClean="0"/>
                        <a:t> 1.9% argon 0.2% </a:t>
                      </a:r>
                      <a:r>
                        <a:rPr lang="en-US" dirty="0" err="1" smtClean="0"/>
                        <a:t>oksigen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karbon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monoksida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6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38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714907"/>
              </p:ext>
            </p:extLst>
          </p:nvPr>
        </p:nvGraphicFramePr>
        <p:xfrm>
          <a:off x="323528" y="476672"/>
          <a:ext cx="8229600" cy="2834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3818775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41799745"/>
                    </a:ext>
                  </a:extLst>
                </a:gridCol>
                <a:gridCol w="867544">
                  <a:extLst>
                    <a:ext uri="{9D8B030D-6E8A-4147-A177-3AD203B41FA5}">
                      <a16:colId xmlns:a16="http://schemas.microsoft.com/office/drawing/2014/main" val="4659779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224336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2041093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val="272863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Musytari</a:t>
                      </a:r>
                      <a:r>
                        <a:rPr lang="en-US" b="0" dirty="0" smtClean="0"/>
                        <a:t> 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11.9 </a:t>
                      </a:r>
                      <a:r>
                        <a:rPr lang="en-US" b="0" dirty="0" err="1" smtClean="0"/>
                        <a:t>tahun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10jam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45300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67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89.6% hydrogen 10.1% helium 0.3% </a:t>
                      </a:r>
                      <a:r>
                        <a:rPr lang="en-US" b="0" dirty="0" err="1" smtClean="0"/>
                        <a:t>metana,ammonia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dan</a:t>
                      </a:r>
                      <a:r>
                        <a:rPr lang="en-US" b="0" dirty="0" smtClean="0"/>
                        <a:t> air</a:t>
                      </a:r>
                      <a:endParaRPr lang="en-MY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8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29.5tahun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11jam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35500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 hydrogen 3% helium 0.4% </a:t>
                      </a:r>
                      <a:r>
                        <a:rPr lang="en-US" dirty="0" err="1" smtClean="0"/>
                        <a:t>metana</a:t>
                      </a:r>
                      <a:r>
                        <a:rPr lang="en-US" dirty="0" smtClean="0"/>
                        <a:t>, ammonia, </a:t>
                      </a:r>
                      <a:r>
                        <a:rPr lang="en-US" dirty="0" err="1" smtClean="0"/>
                        <a:t>etana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air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Uranus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</a:t>
                      </a:r>
                      <a:r>
                        <a:rPr lang="en-US" dirty="0" err="1" smtClean="0"/>
                        <a:t>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17jam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9320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83.3% hydrogen 15.5% helium 2.4% </a:t>
                      </a:r>
                      <a:r>
                        <a:rPr lang="en-US" dirty="0" err="1" smtClean="0"/>
                        <a:t>metana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54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Neptun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164.8tahun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16jam</a:t>
                      </a:r>
                      <a:endParaRPr lang="en-M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9660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 hydrogen 19% helium 0.1% </a:t>
                      </a:r>
                      <a:r>
                        <a:rPr lang="en-US" dirty="0" err="1" smtClean="0"/>
                        <a:t>metana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smtClean="0"/>
                        <a:t>etana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8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8369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senarai</a:t>
            </a:r>
            <a:r>
              <a:rPr lang="en-US" dirty="0" smtClean="0"/>
              <a:t> planet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jadual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endParaRPr lang="en-US" dirty="0" smtClean="0"/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masa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peredaran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endParaRPr lang="en-US" dirty="0" smtClean="0"/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purata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 yang </a:t>
            </a:r>
            <a:r>
              <a:rPr lang="en-US" dirty="0" err="1" smtClean="0"/>
              <a:t>berdiameter</a:t>
            </a:r>
            <a:r>
              <a:rPr lang="en-US" dirty="0" smtClean="0"/>
              <a:t> </a:t>
            </a:r>
            <a:r>
              <a:rPr lang="en-US" dirty="0" err="1" smtClean="0"/>
              <a:t>bersar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masa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melengkapkan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paksinya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musytari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satelit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banyak.hal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tarikkkan</a:t>
            </a:r>
            <a:r>
              <a:rPr lang="en-US" dirty="0" smtClean="0"/>
              <a:t> gravity planet </a:t>
            </a:r>
            <a:r>
              <a:rPr lang="en-US" dirty="0" err="1" smtClean="0"/>
              <a:t>berkenaan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Planet-planet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tumpat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8213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suhu</a:t>
            </a:r>
            <a:r>
              <a:rPr lang="en-US" sz="3600" dirty="0" smtClean="0"/>
              <a:t> planet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jarak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matahari</a:t>
            </a:r>
            <a:r>
              <a:rPr lang="en-US" dirty="0" smtClean="0"/>
              <a:t>. 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34344"/>
              </p:ext>
            </p:extLst>
          </p:nvPr>
        </p:nvGraphicFramePr>
        <p:xfrm>
          <a:off x="107502" y="1628800"/>
          <a:ext cx="8928996" cy="2199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304194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6580182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47965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132160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2181225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526391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80870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31534172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6762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Planet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Utarid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Zuhrah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Bumi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Marikh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Musytari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Uranus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Neptun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35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matahari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dirty="0" smtClean="0"/>
                        <a:t> km)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108.2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149.6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227.9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778.3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4497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6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Suhu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permukaan</a:t>
                      </a:r>
                      <a:r>
                        <a:rPr lang="en-US" dirty="0" smtClean="0"/>
                        <a:t> (°C)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-173 </a:t>
                      </a:r>
                      <a:r>
                        <a:rPr lang="en-US" dirty="0" err="1" smtClean="0"/>
                        <a:t>hingga</a:t>
                      </a:r>
                      <a:r>
                        <a:rPr lang="en-US" dirty="0" smtClean="0"/>
                        <a:t> 427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-892 </a:t>
                      </a:r>
                      <a:r>
                        <a:rPr lang="en-US" dirty="0" err="1" smtClean="0"/>
                        <a:t>hingga</a:t>
                      </a:r>
                      <a:r>
                        <a:rPr lang="en-US" dirty="0" smtClean="0"/>
                        <a:t> 56.7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-143 </a:t>
                      </a:r>
                      <a:r>
                        <a:rPr lang="en-US" dirty="0" err="1" smtClean="0"/>
                        <a:t>hingga</a:t>
                      </a:r>
                      <a:r>
                        <a:rPr lang="en-US" dirty="0" smtClean="0"/>
                        <a:t> 35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-108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-197.2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-201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799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711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</a:t>
            </a:r>
            <a:r>
              <a:rPr lang="en-US" dirty="0" err="1" smtClean="0"/>
              <a:t>gergasi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Permukaan</a:t>
            </a:r>
            <a:r>
              <a:rPr lang="en-US" dirty="0" smtClean="0"/>
              <a:t> planet </a:t>
            </a:r>
            <a:r>
              <a:rPr lang="en-US" dirty="0" err="1" smtClean="0"/>
              <a:t>mustari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Uranus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sinaran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yang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dilitupi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gas.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4502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659605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635" y="3680974"/>
            <a:ext cx="2245636" cy="1682059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1043608" y="5877272"/>
            <a:ext cx="1800200" cy="648072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Musytari</a:t>
            </a:r>
            <a:endParaRPr lang="en-US" dirty="0" smtClean="0"/>
          </a:p>
          <a:p>
            <a:pPr algn="ctr"/>
            <a:endParaRPr lang="en-MY" dirty="0"/>
          </a:p>
        </p:txBody>
      </p:sp>
      <p:sp>
        <p:nvSpPr>
          <p:cNvPr id="8" name="Up Arrow Callout 7"/>
          <p:cNvSpPr/>
          <p:nvPr/>
        </p:nvSpPr>
        <p:spPr>
          <a:xfrm>
            <a:off x="4067944" y="5589240"/>
            <a:ext cx="1656184" cy="936104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Zuhal</a:t>
            </a:r>
            <a:r>
              <a:rPr lang="en-US" dirty="0" smtClean="0"/>
              <a:t> </a:t>
            </a:r>
            <a:endParaRPr lang="en-MY" dirty="0"/>
          </a:p>
        </p:txBody>
      </p:sp>
      <p:sp>
        <p:nvSpPr>
          <p:cNvPr id="9" name="Up Arrow Callout 8"/>
          <p:cNvSpPr/>
          <p:nvPr/>
        </p:nvSpPr>
        <p:spPr>
          <a:xfrm>
            <a:off x="6821363" y="5661249"/>
            <a:ext cx="1567061" cy="864096"/>
          </a:xfrm>
          <a:prstGeom prst="up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Uranus 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886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" y="293605"/>
            <a:ext cx="8146774" cy="6231739"/>
          </a:xfrm>
        </p:spPr>
      </p:pic>
    </p:spTree>
    <p:extLst>
      <p:ext uri="{BB962C8B-B14F-4D97-AF65-F5344CB8AC3E}">
        <p14:creationId xmlns:p14="http://schemas.microsoft.com/office/powerpoint/2010/main" val="302040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Planet yang </a:t>
            </a:r>
            <a:r>
              <a:rPr lang="en-US" sz="4000" dirty="0" err="1" smtClean="0"/>
              <a:t>tiada</a:t>
            </a:r>
            <a:r>
              <a:rPr lang="en-US" sz="4000" dirty="0" smtClean="0"/>
              <a:t> </a:t>
            </a:r>
            <a:r>
              <a:rPr lang="en-US" sz="4000" dirty="0" err="1" smtClean="0"/>
              <a:t>atmosfera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Utarid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paling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yang </a:t>
            </a:r>
            <a:r>
              <a:rPr lang="en-US" dirty="0" err="1" smtClean="0"/>
              <a:t>terpancar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permukaannya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427°C.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Bahagian</a:t>
            </a:r>
            <a:r>
              <a:rPr lang="en-US" dirty="0" smtClean="0"/>
              <a:t> yang </a:t>
            </a:r>
            <a:r>
              <a:rPr lang="en-US" dirty="0" err="1" smtClean="0"/>
              <a:t>membelakangi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sejuk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-173°C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725144"/>
            <a:ext cx="1946151" cy="19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9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n-US" sz="4000" dirty="0" smtClean="0"/>
              <a:t>Planet yang </a:t>
            </a:r>
            <a:r>
              <a:rPr lang="en-US" sz="4000" dirty="0" err="1" smtClean="0"/>
              <a:t>mempunyai</a:t>
            </a:r>
            <a:r>
              <a:rPr lang="en-US" sz="4000" dirty="0" smtClean="0"/>
              <a:t> </a:t>
            </a:r>
            <a:r>
              <a:rPr lang="en-US" sz="4000" dirty="0" err="1" smtClean="0"/>
              <a:t>atmosfera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Awan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sinaran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, </a:t>
            </a:r>
            <a:r>
              <a:rPr lang="en-US" dirty="0" err="1" smtClean="0"/>
              <a:t>sebahagian</a:t>
            </a:r>
            <a:r>
              <a:rPr lang="en-US" dirty="0" smtClean="0"/>
              <a:t> </a:t>
            </a:r>
            <a:r>
              <a:rPr lang="en-US" dirty="0" err="1" smtClean="0"/>
              <a:t>haba</a:t>
            </a:r>
            <a:r>
              <a:rPr lang="en-US" dirty="0" smtClean="0"/>
              <a:t> </a:t>
            </a:r>
            <a:r>
              <a:rPr lang="en-US" dirty="0" err="1" smtClean="0"/>
              <a:t>terperangkap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yang di </a:t>
            </a:r>
            <a:r>
              <a:rPr lang="en-US" dirty="0" err="1" smtClean="0"/>
              <a:t>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Zurah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awan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memantulkan</a:t>
            </a:r>
            <a:r>
              <a:rPr lang="en-US" dirty="0" smtClean="0"/>
              <a:t> </a:t>
            </a:r>
            <a:r>
              <a:rPr lang="en-US" dirty="0" err="1" smtClean="0"/>
              <a:t>sinaran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haba</a:t>
            </a:r>
            <a:r>
              <a:rPr lang="en-US" dirty="0" smtClean="0"/>
              <a:t> </a:t>
            </a:r>
            <a:r>
              <a:rPr lang="en-US" dirty="0" err="1" smtClean="0"/>
              <a:t>terperangkap</a:t>
            </a:r>
            <a:r>
              <a:rPr lang="en-US" dirty="0" smtClean="0"/>
              <a:t> di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atmosferanya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gas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.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462°c .</a:t>
            </a:r>
          </a:p>
          <a:p>
            <a:r>
              <a:rPr lang="en-US" dirty="0" err="1" smtClean="0"/>
              <a:t>Tekanan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marikh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35°c.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9" y="5477281"/>
            <a:ext cx="1224136" cy="1224136"/>
          </a:xfrm>
          <a:prstGeom prst="rect">
            <a:avLst/>
          </a:prstGeom>
        </p:spPr>
      </p:pic>
      <p:sp>
        <p:nvSpPr>
          <p:cNvPr id="5" name="Left Arrow Callout 4"/>
          <p:cNvSpPr/>
          <p:nvPr/>
        </p:nvSpPr>
        <p:spPr>
          <a:xfrm>
            <a:off x="1907704" y="5661248"/>
            <a:ext cx="1080120" cy="100811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bumi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401" y="5523021"/>
            <a:ext cx="1172943" cy="1172943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4479730" y="5503885"/>
            <a:ext cx="1130207" cy="1196752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zurah</a:t>
            </a:r>
            <a:endParaRPr lang="en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059" y="5564206"/>
            <a:ext cx="1715211" cy="1068987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7470270" y="5615844"/>
            <a:ext cx="1318916" cy="108012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marikh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6252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ketumpatan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Tarikkan</a:t>
            </a:r>
            <a:r>
              <a:rPr lang="en-US" sz="3600" dirty="0" smtClean="0"/>
              <a:t> </a:t>
            </a:r>
            <a:r>
              <a:rPr lang="en-US" sz="3600" dirty="0" err="1" smtClean="0"/>
              <a:t>Graviti</a:t>
            </a:r>
            <a:r>
              <a:rPr lang="en-US" sz="3600" dirty="0" smtClean="0"/>
              <a:t> Planet</a:t>
            </a:r>
            <a:endParaRPr lang="en-MY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0412741"/>
                  </p:ext>
                </p:extLst>
              </p:nvPr>
            </p:nvGraphicFramePr>
            <p:xfrm>
              <a:off x="107502" y="1628800"/>
              <a:ext cx="8949681" cy="320040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00202">
                      <a:extLst>
                        <a:ext uri="{9D8B030D-6E8A-4147-A177-3AD203B41FA5}">
                          <a16:colId xmlns:a16="http://schemas.microsoft.com/office/drawing/2014/main" val="3966017129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2116883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3815185626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03041352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677540032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4286018333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24514725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693291735"/>
                        </a:ext>
                      </a:extLst>
                    </a:gridCol>
                    <a:gridCol w="956791">
                      <a:extLst>
                        <a:ext uri="{9D8B030D-6E8A-4147-A177-3AD203B41FA5}">
                          <a16:colId xmlns:a16="http://schemas.microsoft.com/office/drawing/2014/main" val="24670167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Planet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Utarid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Zurah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Bumi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Marikh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Musytari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Zuhal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Uranus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Neptun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304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Jisim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relatif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</a:p>
                        <a:p>
                          <a:r>
                            <a:rPr lang="en-US" dirty="0" smtClean="0"/>
                            <a:t>(X </a:t>
                          </a:r>
                          <a:r>
                            <a:rPr lang="en-US" dirty="0" err="1" smtClean="0"/>
                            <a:t>Bumi</a:t>
                          </a:r>
                          <a:r>
                            <a:rPr lang="en-US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0.815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317.8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95.159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17.147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5504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Diameter</a:t>
                          </a:r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4879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12756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6794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142984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120536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51118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49528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7747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Ketumpatan (g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MY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1.6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297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Tarikan gravity</a:t>
                          </a:r>
                          <a:r>
                            <a:rPr lang="en-US" baseline="0" dirty="0" smtClean="0"/>
                            <a:t> (m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MY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8.87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24.79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10.44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8.69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11.15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9718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0412741"/>
                  </p:ext>
                </p:extLst>
              </p:nvPr>
            </p:nvGraphicFramePr>
            <p:xfrm>
              <a:off x="107502" y="1628800"/>
              <a:ext cx="8949681" cy="320040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00202">
                      <a:extLst>
                        <a:ext uri="{9D8B030D-6E8A-4147-A177-3AD203B41FA5}">
                          <a16:colId xmlns:a16="http://schemas.microsoft.com/office/drawing/2014/main" val="3966017129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21168830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3815185626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03041352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677540032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4286018333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24514725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693291735"/>
                        </a:ext>
                      </a:extLst>
                    </a:gridCol>
                    <a:gridCol w="956791">
                      <a:extLst>
                        <a:ext uri="{9D8B030D-6E8A-4147-A177-3AD203B41FA5}">
                          <a16:colId xmlns:a16="http://schemas.microsoft.com/office/drawing/2014/main" val="246701675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Planet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Utarid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Zurah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Bumi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Marikh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Musytari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Zuhal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Uranus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Neptun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304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Jisim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relatif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 </a:t>
                          </a:r>
                        </a:p>
                        <a:p>
                          <a:r>
                            <a:rPr lang="en-US" dirty="0" smtClean="0"/>
                            <a:t>(X </a:t>
                          </a:r>
                          <a:r>
                            <a:rPr lang="en-US" dirty="0" err="1" smtClean="0"/>
                            <a:t>Bumi</a:t>
                          </a:r>
                          <a:r>
                            <a:rPr lang="en-US" dirty="0" smtClean="0"/>
                            <a:t>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0.055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0.815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0.107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317.8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95.159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17.147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550421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Diameter</a:t>
                          </a:r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4879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12104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12756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6794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142984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120536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51118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49528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77477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9" t="-305714" r="-398644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5.2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5.5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1.3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1.27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1.6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2972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9" t="-405714" r="-398644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8.87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9.8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3.71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24.79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10.44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8.69</a:t>
                          </a:r>
                          <a:endParaRPr lang="en-MY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11.15</a:t>
                          </a:r>
                          <a:endParaRPr lang="en-MY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9718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708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8369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jadual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, </a:t>
            </a:r>
            <a:r>
              <a:rPr lang="en-US" dirty="0" err="1" smtClean="0"/>
              <a:t>tarikan</a:t>
            </a:r>
            <a:r>
              <a:rPr lang="en-US" dirty="0" smtClean="0"/>
              <a:t> gravity planet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jisim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ketumpatan</a:t>
            </a:r>
            <a:r>
              <a:rPr lang="en-US" dirty="0" smtClean="0"/>
              <a:t> planet.</a:t>
            </a:r>
          </a:p>
          <a:p>
            <a:r>
              <a:rPr lang="en-US" dirty="0" err="1" smtClean="0"/>
              <a:t>Utarid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marikh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tarikkan</a:t>
            </a:r>
            <a:r>
              <a:rPr lang="en-US" dirty="0" smtClean="0"/>
              <a:t> gravity yang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jisimnya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jisim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Mustari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tarikkan</a:t>
            </a:r>
            <a:r>
              <a:rPr lang="en-US" dirty="0" smtClean="0"/>
              <a:t> gravity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ketumpatannya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Jisim</a:t>
            </a:r>
            <a:r>
              <a:rPr lang="en-US" dirty="0" smtClean="0"/>
              <a:t> </a:t>
            </a:r>
            <a:r>
              <a:rPr lang="en-US" dirty="0" err="1" smtClean="0"/>
              <a:t>zurah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hamper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, </a:t>
            </a:r>
            <a:r>
              <a:rPr lang="en-US" dirty="0" err="1" smtClean="0"/>
              <a:t>tarikkan</a:t>
            </a:r>
            <a:r>
              <a:rPr lang="en-US" dirty="0" smtClean="0"/>
              <a:t> gravity </a:t>
            </a:r>
            <a:r>
              <a:rPr lang="en-US" dirty="0" err="1" smtClean="0"/>
              <a:t>zurah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 </a:t>
            </a:r>
            <a:r>
              <a:rPr lang="en-US" dirty="0" err="1" smtClean="0"/>
              <a:t>gergasi</a:t>
            </a:r>
            <a:r>
              <a:rPr lang="en-US" dirty="0" smtClean="0"/>
              <a:t> </a:t>
            </a:r>
            <a:r>
              <a:rPr lang="en-US" dirty="0" err="1" smtClean="0"/>
              <a:t>bergas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zuhal</a:t>
            </a:r>
            <a:r>
              <a:rPr lang="en-US" dirty="0" smtClean="0"/>
              <a:t>, Uranus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neptun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tarikkan</a:t>
            </a:r>
            <a:r>
              <a:rPr lang="en-US" dirty="0" smtClean="0"/>
              <a:t> gravity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planet-planet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ketumpatan</a:t>
            </a:r>
            <a:r>
              <a:rPr lang="en-US" dirty="0" smtClean="0"/>
              <a:t> yang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2720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36104"/>
          </a:xfrm>
        </p:spPr>
        <p:txBody>
          <a:bodyPr/>
          <a:lstStyle/>
          <a:p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jarak,masa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kelajuan</a:t>
            </a:r>
            <a:endParaRPr lang="en-MY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163136"/>
              </p:ext>
            </p:extLst>
          </p:nvPr>
        </p:nvGraphicFramePr>
        <p:xfrm>
          <a:off x="107502" y="1340768"/>
          <a:ext cx="8870211" cy="2199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72210">
                  <a:extLst>
                    <a:ext uri="{9D8B030D-6E8A-4147-A177-3AD203B41FA5}">
                      <a16:colId xmlns:a16="http://schemas.microsoft.com/office/drawing/2014/main" val="12382538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54310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32914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544084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055628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496360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487426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45471061"/>
                    </a:ext>
                  </a:extLst>
                </a:gridCol>
                <a:gridCol w="1021337">
                  <a:extLst>
                    <a:ext uri="{9D8B030D-6E8A-4147-A177-3AD203B41FA5}">
                      <a16:colId xmlns:a16="http://schemas.microsoft.com/office/drawing/2014/main" val="750355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Planet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Utarid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Zurah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Bumi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Marikh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Musytari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Uranus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Neptun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9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matahari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baseline="0" dirty="0" smtClean="0"/>
                        <a:t> km)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108.2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149.6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227.9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778.3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1427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2871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4497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7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Masa </a:t>
                      </a:r>
                      <a:r>
                        <a:rPr lang="en-US" dirty="0" err="1" smtClean="0"/>
                        <a:t>mengelilingi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matahari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waktu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bumi</a:t>
                      </a:r>
                      <a:r>
                        <a:rPr lang="en-US" baseline="0" dirty="0" smtClean="0"/>
                        <a:t>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 </a:t>
                      </a:r>
                      <a:r>
                        <a:rPr lang="en-US" dirty="0" err="1" smtClean="0"/>
                        <a:t>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224.7 </a:t>
                      </a:r>
                      <a:r>
                        <a:rPr lang="en-US" dirty="0" err="1" smtClean="0"/>
                        <a:t>hari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 </a:t>
                      </a:r>
                      <a:r>
                        <a:rPr lang="en-US" dirty="0" err="1" smtClean="0"/>
                        <a:t>hari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687 </a:t>
                      </a:r>
                      <a:r>
                        <a:rPr lang="en-US" dirty="0" err="1" smtClean="0"/>
                        <a:t>hari</a:t>
                      </a:r>
                      <a:r>
                        <a:rPr lang="en-US" dirty="0" smtClean="0"/>
                        <a:t> 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11.9 </a:t>
                      </a:r>
                      <a:r>
                        <a:rPr lang="en-US" dirty="0" err="1" smtClean="0"/>
                        <a:t>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29.5 </a:t>
                      </a:r>
                      <a:r>
                        <a:rPr lang="en-US" dirty="0" err="1" smtClean="0"/>
                        <a:t>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</a:t>
                      </a:r>
                      <a:r>
                        <a:rPr lang="en-US" dirty="0" err="1" smtClean="0"/>
                        <a:t>tahun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164.8 </a:t>
                      </a:r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.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9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00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956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jadual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planet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masa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orbit.</a:t>
            </a:r>
          </a:p>
          <a:p>
            <a:r>
              <a:rPr lang="en-US" dirty="0" smtClean="0"/>
              <a:t>Planet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masa yang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neptun</a:t>
            </a:r>
            <a:r>
              <a:rPr lang="en-US" dirty="0" smtClean="0"/>
              <a:t> 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Planet yang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masa yang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mengelilingi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utarid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jaraknya</a:t>
            </a:r>
            <a:r>
              <a:rPr lang="en-US" dirty="0" smtClean="0"/>
              <a:t> yang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6652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Arah</a:t>
            </a:r>
            <a:r>
              <a:rPr lang="en-US" sz="3600" dirty="0" smtClean="0"/>
              <a:t> </a:t>
            </a:r>
            <a:r>
              <a:rPr lang="en-US" sz="3600" dirty="0" err="1" smtClean="0"/>
              <a:t>putaran</a:t>
            </a:r>
            <a:r>
              <a:rPr lang="en-US" sz="3600" dirty="0" smtClean="0"/>
              <a:t> Planet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Semua</a:t>
            </a:r>
            <a:r>
              <a:rPr lang="en-US" dirty="0" smtClean="0"/>
              <a:t> planet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zurah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Uranus. Uranus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sisinya</a:t>
            </a:r>
            <a:r>
              <a:rPr lang="en-US" dirty="0" smtClean="0"/>
              <a:t> </a:t>
            </a:r>
            <a:r>
              <a:rPr lang="en-US" dirty="0" err="1" smtClean="0"/>
              <a:t>manakala</a:t>
            </a:r>
            <a:r>
              <a:rPr lang="en-US" dirty="0" smtClean="0"/>
              <a:t> </a:t>
            </a:r>
            <a:r>
              <a:rPr lang="en-US" dirty="0" err="1" smtClean="0"/>
              <a:t>zurah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barat</a:t>
            </a:r>
            <a:r>
              <a:rPr lang="en-US" dirty="0" smtClean="0"/>
              <a:t>.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4593"/>
            <a:ext cx="8208912" cy="26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80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en-US" sz="3600" dirty="0" err="1" smtClean="0"/>
              <a:t>Situasi</a:t>
            </a:r>
            <a:r>
              <a:rPr lang="en-US" sz="3600" dirty="0" smtClean="0"/>
              <a:t> </a:t>
            </a:r>
            <a:r>
              <a:rPr lang="en-US" sz="3600" dirty="0" err="1" smtClean="0"/>
              <a:t>hipotetikal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system </a:t>
            </a:r>
            <a:r>
              <a:rPr lang="en-US" sz="3600" dirty="0" err="1" smtClean="0"/>
              <a:t>suria</a:t>
            </a:r>
            <a:endParaRPr lang="en-MY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6264696" cy="2924464"/>
          </a:xfrm>
        </p:spPr>
      </p:pic>
      <p:sp>
        <p:nvSpPr>
          <p:cNvPr id="4" name="Round Single Corner Rectangle 3"/>
          <p:cNvSpPr/>
          <p:nvPr/>
        </p:nvSpPr>
        <p:spPr>
          <a:xfrm>
            <a:off x="539552" y="1196752"/>
            <a:ext cx="7704856" cy="2520280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satelit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semulajadi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Satelit</a:t>
            </a:r>
            <a:r>
              <a:rPr lang="en-US" sz="3200" dirty="0" smtClean="0"/>
              <a:t> </a:t>
            </a:r>
            <a:r>
              <a:rPr lang="en-US" sz="3200" dirty="0" err="1" smtClean="0"/>
              <a:t>semula</a:t>
            </a:r>
            <a:r>
              <a:rPr lang="en-US" sz="3200" dirty="0" smtClean="0"/>
              <a:t>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200" dirty="0" err="1" smtClean="0"/>
              <a:t>jasad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mengelilingi</a:t>
            </a:r>
            <a:r>
              <a:rPr lang="en-US" sz="3200" dirty="0" smtClean="0"/>
              <a:t> planet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orbitnya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satelit</a:t>
            </a:r>
            <a:r>
              <a:rPr lang="en-US" sz="3200" dirty="0" smtClean="0"/>
              <a:t> </a:t>
            </a:r>
            <a:r>
              <a:rPr lang="en-US" sz="3200" dirty="0" err="1" smtClean="0"/>
              <a:t>semula</a:t>
            </a:r>
            <a:r>
              <a:rPr lang="en-US" sz="3200" dirty="0" smtClean="0"/>
              <a:t> </a:t>
            </a:r>
            <a:r>
              <a:rPr lang="en-US" sz="3200" dirty="0" err="1" smtClean="0"/>
              <a:t>jadi</a:t>
            </a:r>
            <a:r>
              <a:rPr lang="en-US" sz="3200" dirty="0" smtClean="0"/>
              <a:t> </a:t>
            </a:r>
            <a:r>
              <a:rPr lang="en-US" sz="3200" dirty="0" err="1" smtClean="0"/>
              <a:t>bumi</a:t>
            </a:r>
            <a:r>
              <a:rPr lang="en-US" sz="3200" dirty="0" smtClean="0"/>
              <a:t> </a:t>
            </a:r>
            <a:r>
              <a:rPr lang="en-US" sz="3200" dirty="0" err="1" smtClean="0"/>
              <a:t>ialah</a:t>
            </a:r>
            <a:r>
              <a:rPr lang="en-US" sz="3200" dirty="0" smtClean="0"/>
              <a:t> </a:t>
            </a:r>
            <a:r>
              <a:rPr lang="en-US" sz="3200" dirty="0" err="1" smtClean="0"/>
              <a:t>bulan</a:t>
            </a:r>
            <a:r>
              <a:rPr lang="en-US" sz="3200" dirty="0" smtClean="0"/>
              <a:t>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495488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176464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Bagaimanakah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keadaan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rupa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bumi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jika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bulan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masa.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paksinya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mana </a:t>
            </a:r>
            <a:r>
              <a:rPr lang="en-US" dirty="0" err="1" smtClean="0"/>
              <a:t>bumi</a:t>
            </a:r>
            <a:r>
              <a:rPr lang="en-US" dirty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paksinya</a:t>
            </a:r>
            <a:r>
              <a:rPr lang="en-US" dirty="0" smtClean="0"/>
              <a:t>. </a:t>
            </a:r>
            <a:r>
              <a:rPr lang="en-US" dirty="0" err="1" smtClean="0"/>
              <a:t>Tempoh</a:t>
            </a:r>
            <a:r>
              <a:rPr lang="en-US" dirty="0" smtClean="0"/>
              <a:t> masa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27 </a:t>
            </a:r>
            <a:r>
              <a:rPr lang="en-US" dirty="0" err="1" smtClean="0"/>
              <a:t>hari</a:t>
            </a:r>
            <a:r>
              <a:rPr lang="en-US" dirty="0" smtClean="0"/>
              <a:t>.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4437112"/>
            <a:ext cx="39861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83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163" y="-99392"/>
            <a:ext cx="8229600" cy="453650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putaran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perlahan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malam</a:t>
            </a:r>
            <a:r>
              <a:rPr lang="en-US" dirty="0" smtClean="0"/>
              <a:t> yang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gurun</a:t>
            </a:r>
            <a:r>
              <a:rPr lang="en-US" dirty="0" smtClean="0"/>
              <a:t> di </a:t>
            </a:r>
            <a:r>
              <a:rPr lang="en-US" dirty="0" err="1" smtClean="0"/>
              <a:t>bahagian</a:t>
            </a:r>
            <a:r>
              <a:rPr lang="en-US" dirty="0" smtClean="0"/>
              <a:t> yang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sejuk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r>
              <a:rPr lang="en-US" dirty="0" smtClean="0"/>
              <a:t> air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30" y="1772816"/>
            <a:ext cx="2376264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41168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19" y="4797152"/>
            <a:ext cx="2648594" cy="189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330" y="490487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296144"/>
          </a:xfrm>
        </p:spPr>
        <p:txBody>
          <a:bodyPr/>
          <a:lstStyle/>
          <a:p>
            <a:r>
              <a:rPr lang="en-US" sz="4000" dirty="0" err="1"/>
              <a:t>Perbandingan</a:t>
            </a:r>
            <a:r>
              <a:rPr lang="en-US" sz="4000" dirty="0"/>
              <a:t> </a:t>
            </a:r>
            <a:r>
              <a:rPr lang="en-US" sz="4000" dirty="0" err="1"/>
              <a:t>jarak</a:t>
            </a:r>
            <a:r>
              <a:rPr lang="en-US" sz="4000" dirty="0"/>
              <a:t> planet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suria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matahari</a:t>
            </a:r>
            <a:endParaRPr lang="en-MY" sz="4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20" y="1700808"/>
            <a:ext cx="7231794" cy="49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4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69" y="188640"/>
            <a:ext cx="8229600" cy="1008112"/>
          </a:xfrm>
        </p:spPr>
        <p:txBody>
          <a:bodyPr/>
          <a:lstStyle/>
          <a:p>
            <a:r>
              <a:rPr lang="en-US" sz="3600" dirty="0" err="1" smtClean="0"/>
              <a:t>Bumi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planet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hidupan</a:t>
            </a:r>
            <a:endParaRPr lang="en-MY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434" y="2861518"/>
            <a:ext cx="1440160" cy="144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4301678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MY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340283" y="2571288"/>
            <a:ext cx="0" cy="263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90828" y="995335"/>
            <a:ext cx="2736304" cy="15841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air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hidupan</a:t>
            </a:r>
            <a:r>
              <a:rPr lang="en-US" dirty="0" smtClean="0"/>
              <a:t> </a:t>
            </a:r>
            <a:endParaRPr lang="en-MY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065594" y="2636912"/>
            <a:ext cx="1522630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89729" y="1196752"/>
            <a:ext cx="2384939" cy="1800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 </a:t>
            </a:r>
            <a:r>
              <a:rPr lang="en-US" dirty="0" err="1" smtClean="0"/>
              <a:t>oksigen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respirasi</a:t>
            </a:r>
            <a:endParaRPr lang="en-MY" dirty="0"/>
          </a:p>
        </p:txBody>
      </p:sp>
      <p:cxnSp>
        <p:nvCxnSpPr>
          <p:cNvPr id="20" name="Straight Connector 19"/>
          <p:cNvCxnSpPr>
            <a:stCxn id="6" idx="3"/>
            <a:endCxn id="21" idx="1"/>
          </p:cNvCxnSpPr>
          <p:nvPr/>
        </p:nvCxnSpPr>
        <p:spPr>
          <a:xfrm>
            <a:off x="5065594" y="3581598"/>
            <a:ext cx="1809163" cy="10186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16216" y="4293096"/>
            <a:ext cx="2448272" cy="20975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julat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sejuk</a:t>
            </a:r>
            <a:endParaRPr lang="en-MY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30376" y="4661103"/>
            <a:ext cx="29493" cy="3606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275856" y="4960429"/>
            <a:ext cx="2664296" cy="189757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en-US" dirty="0" smtClean="0"/>
              <a:t> yang </a:t>
            </a:r>
            <a:r>
              <a:rPr lang="en-US" dirty="0" err="1" smtClean="0"/>
              <a:t>menghalang</a:t>
            </a:r>
            <a:r>
              <a:rPr lang="en-US" dirty="0" smtClean="0"/>
              <a:t> </a:t>
            </a:r>
            <a:r>
              <a:rPr lang="en-US" dirty="0" err="1" smtClean="0"/>
              <a:t>sinar-sinar</a:t>
            </a:r>
            <a:r>
              <a:rPr lang="en-US" dirty="0" smtClean="0"/>
              <a:t> yang </a:t>
            </a:r>
            <a:r>
              <a:rPr lang="en-US" dirty="0" err="1" smtClean="0"/>
              <a:t>berbahaya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MY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763688" y="3861048"/>
            <a:ext cx="1861746" cy="8000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51520" y="4517703"/>
            <a:ext cx="2322509" cy="22236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fotosintesis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MY" dirty="0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2574029" y="2878837"/>
            <a:ext cx="1051405" cy="4061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1299" y="1340768"/>
            <a:ext cx="2446931" cy="2376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tarikan</a:t>
            </a:r>
            <a:r>
              <a:rPr lang="en-US" dirty="0" smtClean="0"/>
              <a:t> gravity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di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melayang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angkasa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1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Jejak</a:t>
            </a:r>
            <a:r>
              <a:rPr lang="en-US" sz="4000" dirty="0" smtClean="0"/>
              <a:t> </a:t>
            </a:r>
            <a:r>
              <a:rPr lang="en-US" sz="4000" dirty="0" err="1" smtClean="0"/>
              <a:t>ekologi</a:t>
            </a:r>
            <a:endParaRPr lang="en-MY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air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(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minuman</a:t>
            </a:r>
            <a:r>
              <a:rPr lang="en-US" dirty="0" smtClean="0"/>
              <a:t>, </a:t>
            </a:r>
            <a:r>
              <a:rPr lang="en-US" dirty="0" err="1" smtClean="0"/>
              <a:t>kediaman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 </a:t>
            </a:r>
            <a:r>
              <a:rPr lang="en-US" dirty="0" err="1" smtClean="0"/>
              <a:t>lagi</a:t>
            </a:r>
            <a:r>
              <a:rPr lang="en-US" dirty="0" smtClean="0"/>
              <a:t>)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menggunakannya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nisbah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,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binaan</a:t>
            </a:r>
            <a:r>
              <a:rPr lang="en-US" dirty="0" smtClean="0"/>
              <a:t>, </a:t>
            </a:r>
            <a:r>
              <a:rPr lang="en-US" dirty="0" err="1" smtClean="0"/>
              <a:t>hutan</a:t>
            </a:r>
            <a:r>
              <a:rPr lang="en-US" dirty="0" smtClean="0"/>
              <a:t>,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penternakan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tapak</a:t>
            </a:r>
            <a:r>
              <a:rPr lang="en-US" dirty="0" smtClean="0"/>
              <a:t> kaki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memperbaharui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,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kehabisan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Jejak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</a:t>
            </a:r>
            <a:r>
              <a:rPr lang="en-US" dirty="0" err="1" smtClean="0"/>
              <a:t>berbeza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yang lain.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601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6" y="692150"/>
            <a:ext cx="7371328" cy="5556250"/>
          </a:xfrm>
        </p:spPr>
      </p:pic>
    </p:spTree>
    <p:extLst>
      <p:ext uri="{BB962C8B-B14F-4D97-AF65-F5344CB8AC3E}">
        <p14:creationId xmlns:p14="http://schemas.microsoft.com/office/powerpoint/2010/main" val="1789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Perbandingan</a:t>
            </a:r>
            <a:r>
              <a:rPr lang="en-US" sz="3600" dirty="0" smtClean="0"/>
              <a:t> </a:t>
            </a:r>
            <a:r>
              <a:rPr lang="en-US" sz="3600" dirty="0" err="1" smtClean="0"/>
              <a:t>jarak</a:t>
            </a:r>
            <a:r>
              <a:rPr lang="en-US" sz="3600" dirty="0" smtClean="0"/>
              <a:t> planet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suria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matahari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48200"/>
          </a:xfrm>
        </p:spPr>
        <p:txBody>
          <a:bodyPr/>
          <a:lstStyle/>
          <a:p>
            <a:r>
              <a:rPr lang="en-US" dirty="0" smtClean="0"/>
              <a:t>Unit </a:t>
            </a:r>
            <a:r>
              <a:rPr lang="en-US" dirty="0" err="1" smtClean="0"/>
              <a:t>Astronomi</a:t>
            </a:r>
            <a:r>
              <a:rPr lang="en-US" dirty="0" smtClean="0"/>
              <a:t> ( A.U.)</a:t>
            </a:r>
          </a:p>
          <a:p>
            <a:pPr marL="0" indent="0">
              <a:buNone/>
            </a:pPr>
            <a:r>
              <a:rPr lang="en-US" dirty="0" smtClean="0"/>
              <a:t>Unit </a:t>
            </a:r>
            <a:r>
              <a:rPr lang="en-US" dirty="0" err="1" smtClean="0"/>
              <a:t>astronomi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purata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 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kira-kira</a:t>
            </a:r>
            <a:r>
              <a:rPr lang="en-US" dirty="0" smtClean="0"/>
              <a:t> 93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150 </a:t>
            </a:r>
            <a:r>
              <a:rPr lang="en-US" dirty="0" err="1" smtClean="0"/>
              <a:t>juta</a:t>
            </a:r>
            <a:r>
              <a:rPr lang="en-US" dirty="0" smtClean="0"/>
              <a:t> kilometer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1600" y="4005064"/>
                <a:ext cx="6192688" cy="9420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1 A.U. = 1.5x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 smtClean="0">
                            <a:ln w="13462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outerShdw dist="38100" dir="2700000" algn="bl" rotWithShape="0">
                                <a:schemeClr val="accent5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54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km</a:t>
                </a:r>
                <a:endParaRPr lang="en-US" sz="54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05064"/>
                <a:ext cx="6192688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5" y="548680"/>
            <a:ext cx="889665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1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90335"/>
            <a:ext cx="8747458" cy="6235009"/>
          </a:xfrm>
        </p:spPr>
      </p:pic>
    </p:spTree>
    <p:extLst>
      <p:ext uri="{BB962C8B-B14F-4D97-AF65-F5344CB8AC3E}">
        <p14:creationId xmlns:p14="http://schemas.microsoft.com/office/powerpoint/2010/main" val="63310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(</a:t>
            </a:r>
            <a:r>
              <a:rPr lang="en-US" dirty="0" err="1" smtClean="0"/>
              <a:t>ly</a:t>
            </a:r>
            <a:r>
              <a:rPr lang="en-US" dirty="0" smtClean="0"/>
              <a:t>)</a:t>
            </a:r>
            <a:endParaRPr lang="en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Tahun </a:t>
                </a:r>
                <a:r>
                  <a:rPr lang="en-US" dirty="0" err="1" smtClean="0"/>
                  <a:t>Cahaya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ly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Tahun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cahaya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adalah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jarak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ditempuhi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cahaya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dalam</a:t>
                </a:r>
                <a:r>
                  <a:rPr lang="en-US" dirty="0" smtClean="0"/>
                  <a:t> masa </a:t>
                </a:r>
                <a:r>
                  <a:rPr lang="en-US" dirty="0" err="1" smtClean="0"/>
                  <a:t>setahun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Cahaya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bergerak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pada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halaju</a:t>
                </a:r>
                <a:r>
                  <a:rPr lang="en-US" dirty="0" smtClean="0"/>
                  <a:t> 300 000km </a:t>
                </a:r>
                <a:r>
                  <a:rPr lang="en-US" dirty="0" err="1" smtClean="0"/>
                  <a:t>setiap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saat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Cahaya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boleh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bergerak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sejauh</a:t>
                </a:r>
                <a:r>
                  <a:rPr lang="en-US" dirty="0" smtClean="0"/>
                  <a:t> 9.5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MY" dirty="0" smtClean="0"/>
                  <a:t> </a:t>
                </a:r>
                <a:r>
                  <a:rPr lang="en-MY" dirty="0" err="1" smtClean="0"/>
                  <a:t>kilometer</a:t>
                </a:r>
                <a:r>
                  <a:rPr lang="en-MY" dirty="0" smtClean="0"/>
                  <a:t> </a:t>
                </a:r>
                <a:r>
                  <a:rPr lang="en-MY" dirty="0" err="1" smtClean="0"/>
                  <a:t>dalam</a:t>
                </a:r>
                <a:r>
                  <a:rPr lang="en-MY" dirty="0" smtClean="0"/>
                  <a:t> </a:t>
                </a:r>
                <a:r>
                  <a:rPr lang="en-MY" dirty="0" err="1" smtClean="0"/>
                  <a:t>setahun</a:t>
                </a:r>
                <a:endParaRPr lang="en-MY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2231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082" y="5085184"/>
                <a:ext cx="8811836" cy="9420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1 </a:t>
                </a:r>
                <a:r>
                  <a:rPr lang="en-US" sz="54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tahun</a:t>
                </a:r>
                <a:r>
                  <a:rPr lang="en-US" sz="54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:r>
                  <a:rPr lang="en-US" sz="54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cahaya</a:t>
                </a:r>
                <a:r>
                  <a:rPr lang="en-US" sz="54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= 9.5X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54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54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km</a:t>
                </a:r>
                <a:endPara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2" y="5085184"/>
                <a:ext cx="8811836" cy="94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61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Pertukaran</a:t>
            </a:r>
            <a:r>
              <a:rPr lang="en-US" sz="3600" dirty="0" smtClean="0"/>
              <a:t> Unit </a:t>
            </a:r>
            <a:r>
              <a:rPr lang="en-US" sz="3600" dirty="0" err="1" smtClean="0"/>
              <a:t>antara</a:t>
            </a:r>
            <a:r>
              <a:rPr lang="en-US" sz="3600" dirty="0" smtClean="0"/>
              <a:t> A.U. , </a:t>
            </a:r>
            <a:r>
              <a:rPr lang="en-US" sz="3600" dirty="0" err="1"/>
              <a:t>T</a:t>
            </a:r>
            <a:r>
              <a:rPr lang="en-US" sz="3600" dirty="0" err="1" smtClean="0"/>
              <a:t>ahun</a:t>
            </a:r>
            <a:r>
              <a:rPr lang="en-US" sz="3600" dirty="0" smtClean="0"/>
              <a:t> </a:t>
            </a:r>
            <a:r>
              <a:rPr lang="en-US" sz="3600" dirty="0" err="1" smtClean="0"/>
              <a:t>Cahaya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Kilometer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9257"/>
          </a:xfrm>
        </p:spPr>
        <p:txBody>
          <a:bodyPr/>
          <a:lstStyle/>
          <a:p>
            <a:endParaRPr 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MY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134" y="1988840"/>
                <a:ext cx="7773731" cy="10806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Jarak </a:t>
                </a:r>
                <a:r>
                  <a:rPr lang="en-US" sz="4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dalam</a:t>
                </a:r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A.U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𝒋𝒂𝒓𝒂𝒌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𝒅𝒂𝒍𝒂𝒎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𝒌𝒎</m:t>
                        </m:r>
                      </m:den>
                    </m:f>
                  </m:oMath>
                </a14:m>
                <a:endParaRPr lang="en-US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4" y="1988840"/>
                <a:ext cx="7773731" cy="10806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7584" y="4149080"/>
                <a:ext cx="7318478" cy="10806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J</a:t>
                </a:r>
                <a:r>
                  <a:rPr lang="en-US" sz="4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arak</a:t>
                </a:r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dalam</a:t>
                </a:r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ly</a:t>
                </a:r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𝒋𝒂𝒓𝒂𝒌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𝒅𝒂𝒍𝒂𝒎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4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>
                                  <a:outerShdw blurRad="12700" dist="38100" dir="2700000" algn="tl" rotWithShape="0">
                                    <a:schemeClr val="bg1">
                                      <a:lumMod val="5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𝒌𝒎</m:t>
                        </m:r>
                      </m:den>
                    </m:f>
                  </m:oMath>
                </a14:m>
                <a:endParaRPr lang="en-US" sz="4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9080"/>
                <a:ext cx="7318478" cy="1080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824437"/>
      </p:ext>
    </p:extLst>
  </p:cSld>
  <p:clrMapOvr>
    <a:masterClrMapping/>
  </p:clrMapOvr>
</p:sld>
</file>

<file path=ppt/theme/theme1.xml><?xml version="1.0" encoding="utf-8"?>
<a:theme xmlns:a="http://schemas.openxmlformats.org/drawingml/2006/main" name="Kal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Universe-PowerPoint-Template</Template>
  <TotalTime>746</TotalTime>
  <Words>1799</Words>
  <Application>Microsoft Office PowerPoint</Application>
  <PresentationFormat>On-screen Show (4:3)</PresentationFormat>
  <Paragraphs>371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Microsoft New Tai Lue</vt:lpstr>
      <vt:lpstr>Kalup</vt:lpstr>
      <vt:lpstr>12 Sistem suria</vt:lpstr>
      <vt:lpstr>PowerPoint Presentation</vt:lpstr>
      <vt:lpstr>PowerPoint Presentation</vt:lpstr>
      <vt:lpstr>Perbandingan jarak planet dalam Sistem suria dari matahari</vt:lpstr>
      <vt:lpstr>Perbandingan jarak planet dalam Sistem suria dari matahari</vt:lpstr>
      <vt:lpstr>PowerPoint Presentation</vt:lpstr>
      <vt:lpstr>PowerPoint Presentation</vt:lpstr>
      <vt:lpstr>Tahun Cahaya (ly)</vt:lpstr>
      <vt:lpstr>Pertukaran Unit antara A.U. , Tahun Cahaya dan Kilometer</vt:lpstr>
      <vt:lpstr>Contoh 1</vt:lpstr>
      <vt:lpstr>Contoh 2</vt:lpstr>
      <vt:lpstr>Penyelesaian a)</vt:lpstr>
      <vt:lpstr>Penyelesaian b)</vt:lpstr>
      <vt:lpstr>Planet-planet dalam system suria</vt:lpstr>
      <vt:lpstr>Planet Utarid</vt:lpstr>
      <vt:lpstr>Planet zurah</vt:lpstr>
      <vt:lpstr>Planet Bumi</vt:lpstr>
      <vt:lpstr>Planet Marikh </vt:lpstr>
      <vt:lpstr>Planet Musytari</vt:lpstr>
      <vt:lpstr>Planet Zuhal</vt:lpstr>
      <vt:lpstr>Bulan di Planet Zuhal</vt:lpstr>
      <vt:lpstr>Planet Uranus</vt:lpstr>
      <vt:lpstr>Planet Neptun</vt:lpstr>
      <vt:lpstr>Ciri-ciri umum Planet-planet di dalam System Suria</vt:lpstr>
      <vt:lpstr>PowerPoint Presentation</vt:lpstr>
      <vt:lpstr>PowerPoint Presentation</vt:lpstr>
      <vt:lpstr>PowerPoint Presentation</vt:lpstr>
      <vt:lpstr>Hubungan antara suhu planet dengan jarak dari matahari. </vt:lpstr>
      <vt:lpstr>Planet gergasi</vt:lpstr>
      <vt:lpstr>Planet yang tiada atmosfera</vt:lpstr>
      <vt:lpstr>Planet yang mempunyai atmosfera</vt:lpstr>
      <vt:lpstr>Hubungan antara ketumpatan dengan Tarikkan Graviti Planet</vt:lpstr>
      <vt:lpstr>PowerPoint Presentation</vt:lpstr>
      <vt:lpstr>Hubungan jarak,masa dan kelajuan</vt:lpstr>
      <vt:lpstr>PowerPoint Presentation</vt:lpstr>
      <vt:lpstr>Arah putaran Planet</vt:lpstr>
      <vt:lpstr>Situasi hipotetikal dengan system suria</vt:lpstr>
      <vt:lpstr>PowerPoint Presentation</vt:lpstr>
      <vt:lpstr>PowerPoint Presentation</vt:lpstr>
      <vt:lpstr>Bumi sebagai planet untuk hidupan</vt:lpstr>
      <vt:lpstr>Jejak ekologi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Sistem suria</dc:title>
  <dc:creator>Acer</dc:creator>
  <cp:lastModifiedBy>mohd sallehuddin mohd adnan</cp:lastModifiedBy>
  <cp:revision>63</cp:revision>
  <dcterms:created xsi:type="dcterms:W3CDTF">2018-06-25T13:42:48Z</dcterms:created>
  <dcterms:modified xsi:type="dcterms:W3CDTF">2018-09-09T12:44:31Z</dcterms:modified>
</cp:coreProperties>
</file>