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78" r:id="rId7"/>
    <p:sldId id="277" r:id="rId8"/>
    <p:sldId id="279" r:id="rId9"/>
    <p:sldId id="261" r:id="rId10"/>
    <p:sldId id="302" r:id="rId11"/>
    <p:sldId id="282" r:id="rId12"/>
    <p:sldId id="303" r:id="rId13"/>
    <p:sldId id="284" r:id="rId14"/>
    <p:sldId id="304" r:id="rId15"/>
    <p:sldId id="281" r:id="rId16"/>
    <p:sldId id="264" r:id="rId17"/>
    <p:sldId id="293" r:id="rId18"/>
    <p:sldId id="299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38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5070ABC-BA44-423B-992E-A422FD2C07AA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D5B2-337C-4043-9774-0CD5AD5C5C5D}" type="datetimeFigureOut">
              <a:rPr lang="en-MY" smtClean="0"/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0ABC-BA44-423B-992E-A422FD2C07AA}" type="slidenum">
              <a:rPr lang="en-MY" smtClean="0"/>
            </a:fld>
            <a:endParaRPr lang="en-M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77D5B2-337C-4043-9774-0CD5AD5C5C5D}" type="datetimeFigureOut">
              <a:rPr lang="en-MY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5070ABC-BA44-423B-992E-A422FD2C07AA}" type="slidenum">
              <a:rPr lang="en-MY" smtClean="0"/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 panose="020B0604020202020204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 panose="020B0604020202020204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 panose="020B0604020202020204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 panose="020B0604020202020204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 panose="020B0604020202020204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 panose="020B0604020202020204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 panose="020B0604020202020204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 panose="020B0604020202020204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 panose="020B0604020202020204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066" y="452789"/>
            <a:ext cx="5309849" cy="2616199"/>
          </a:xfrm>
        </p:spPr>
        <p:txBody>
          <a:bodyPr>
            <a:normAutofit fontScale="90000"/>
          </a:bodyPr>
          <a:lstStyle/>
          <a:p>
            <a:r>
              <a:rPr lang="en-MY" b="1" dirty="0" smtClean="0"/>
              <a:t>BAB 4</a:t>
            </a:r>
            <a:br>
              <a:rPr lang="en-MY" b="1" dirty="0" smtClean="0"/>
            </a:br>
            <a:r>
              <a:rPr lang="en-MY" b="1" dirty="0" smtClean="0"/>
              <a:t>KESIHATAN MANUSIA</a:t>
            </a:r>
            <a:endParaRPr lang="en-MY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449730" y="3159141"/>
            <a:ext cx="6987645" cy="1388534"/>
          </a:xfrm>
        </p:spPr>
        <p:txBody>
          <a:bodyPr/>
          <a:lstStyle/>
          <a:p>
            <a:endParaRPr lang="en-MY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35" y="724796"/>
            <a:ext cx="6209327" cy="5205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 flipV="1">
            <a:off x="10354236" y="370853"/>
            <a:ext cx="0" cy="121805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436513" y="85106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Mekanisme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Menghalang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Penularan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Penyakit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Berjangkit</a:t>
            </a:r>
            <a:r>
              <a:rPr lang="en-MY" sz="2400" b="1" dirty="0" smtClean="0">
                <a:solidFill>
                  <a:schemeClr val="tx1"/>
                </a:solidFill>
              </a:rPr>
              <a:t>    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4305" y="1588912"/>
            <a:ext cx="2792208" cy="560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Peringkat</a:t>
            </a:r>
            <a:r>
              <a:rPr lang="en-MY" b="1" dirty="0" smtClean="0">
                <a:solidFill>
                  <a:schemeClr val="tx1"/>
                </a:solidFill>
              </a:rPr>
              <a:t> primer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641" y="2397463"/>
            <a:ext cx="3470494" cy="8629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dirty="0" err="1" smtClean="0">
                <a:solidFill>
                  <a:schemeClr val="tx1"/>
                </a:solidFill>
              </a:rPr>
              <a:t>Meningkatkan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tahap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kesihatan</a:t>
            </a:r>
            <a:endParaRPr lang="en-MY" sz="1600" b="1" dirty="0" smtClean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Kebersihan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diri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kediaman</a:t>
            </a:r>
            <a:r>
              <a:rPr lang="en-MY" sz="1600" i="1" dirty="0" smtClean="0">
                <a:solidFill>
                  <a:schemeClr val="tx1"/>
                </a:solidFill>
              </a:rPr>
              <a:t> &amp;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algn="ctr"/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sistem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sanitasi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8755487" y="370853"/>
            <a:ext cx="1598749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034550" y="909354"/>
            <a:ext cx="0" cy="121805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37764" y="659936"/>
            <a:ext cx="0" cy="832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03640" y="3356687"/>
            <a:ext cx="3470495" cy="6010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dirty="0" err="1" smtClean="0">
                <a:solidFill>
                  <a:schemeClr val="tx1"/>
                </a:solidFill>
              </a:rPr>
              <a:t>Meningkatkan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daya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tahan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badan</a:t>
            </a:r>
            <a:endParaRPr lang="en-MY" sz="1600" b="1" dirty="0" smtClean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Pengambilan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vaksin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3640" y="4052975"/>
            <a:ext cx="3470494" cy="465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dirty="0" err="1" smtClean="0">
                <a:solidFill>
                  <a:schemeClr val="tx1"/>
                </a:solidFill>
              </a:rPr>
              <a:t>Membuat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pemeriksaan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berkala</a:t>
            </a:r>
            <a:endParaRPr lang="en-MY" sz="1600" b="1" dirty="0" smtClean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3639" y="4763911"/>
            <a:ext cx="3470495" cy="7088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dirty="0" err="1" smtClean="0">
                <a:solidFill>
                  <a:schemeClr val="tx1"/>
                </a:solidFill>
              </a:rPr>
              <a:t>Mengamalkan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gaya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hidup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sihat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endParaRPr lang="en-MY" sz="1600" b="1" dirty="0" smtClean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Menghirup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udara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bersih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38446" y="1621409"/>
            <a:ext cx="2792208" cy="560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Peringkat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sekunder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6997" y="2338992"/>
            <a:ext cx="2915107" cy="18282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dirty="0" err="1" smtClean="0">
                <a:solidFill>
                  <a:schemeClr val="tx1"/>
                </a:solidFill>
              </a:rPr>
              <a:t>Memutuskan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transmisi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jangkitan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melalui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pengesanan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kes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secara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aktif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dan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pasif</a:t>
            </a:r>
            <a:endParaRPr lang="en-MY" sz="1600" b="1" dirty="0" smtClean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Memberi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rawatan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awal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pesakit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Mengasingkan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pesakit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dengan</a:t>
            </a:r>
            <a:r>
              <a:rPr lang="en-MY" sz="1600" i="1" dirty="0" smtClean="0">
                <a:solidFill>
                  <a:schemeClr val="tx1"/>
                </a:solidFill>
              </a:rPr>
              <a:t> orang lain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55487" y="1621409"/>
            <a:ext cx="2792208" cy="560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Peringkat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tertier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0764" y="2338992"/>
            <a:ext cx="3221654" cy="23713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dirty="0" err="1" smtClean="0">
                <a:solidFill>
                  <a:schemeClr val="tx1"/>
                </a:solidFill>
              </a:rPr>
              <a:t>Mengawal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populasi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vektor</a:t>
            </a:r>
            <a:endParaRPr lang="en-MY" sz="1600" b="1" dirty="0" smtClean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Memusnahkan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tempat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pembiakan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perlindungan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vektor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Melakukan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semburan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membunuh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vektor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Menguatkuasa</a:t>
            </a:r>
            <a:r>
              <a:rPr lang="en-MY" sz="1600" i="1" dirty="0" smtClean="0">
                <a:solidFill>
                  <a:schemeClr val="tx1"/>
                </a:solidFill>
              </a:rPr>
              <a:t> undang2 </a:t>
            </a:r>
            <a:r>
              <a:rPr lang="en-MY" sz="1600" i="1" dirty="0" err="1" smtClean="0">
                <a:solidFill>
                  <a:schemeClr val="tx1"/>
                </a:solidFill>
              </a:rPr>
              <a:t>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premis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kotor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16343" y="4867418"/>
            <a:ext cx="3470495" cy="7882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dirty="0" err="1" smtClean="0">
                <a:solidFill>
                  <a:schemeClr val="tx1"/>
                </a:solidFill>
              </a:rPr>
              <a:t>Melindungi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hos</a:t>
            </a:r>
            <a:endParaRPr lang="en-MY" sz="1600" b="1" dirty="0" smtClean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Menggunakan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kelambu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Memakai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pakaian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tebal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7764" y="623357"/>
            <a:ext cx="1639966" cy="36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556" y="675758"/>
            <a:ext cx="11696888" cy="5001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7633" y="297262"/>
            <a:ext cx="911673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Latihan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Formatif</a:t>
            </a:r>
            <a:r>
              <a:rPr lang="en-MY" sz="2400" b="1" dirty="0" smtClean="0">
                <a:solidFill>
                  <a:schemeClr val="tx1"/>
                </a:solidFill>
              </a:rPr>
              <a:t> 4.1 (</a:t>
            </a:r>
            <a:r>
              <a:rPr lang="en-MY" sz="2400" b="1" dirty="0" err="1" smtClean="0">
                <a:solidFill>
                  <a:schemeClr val="tx1"/>
                </a:solidFill>
              </a:rPr>
              <a:t>Rujuk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Buku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Teks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Sains</a:t>
            </a:r>
            <a:r>
              <a:rPr lang="en-MY" sz="2400" b="1" dirty="0" smtClean="0">
                <a:solidFill>
                  <a:schemeClr val="tx1"/>
                </a:solidFill>
              </a:rPr>
              <a:t> KSSM Ting. 2 : </a:t>
            </a:r>
            <a:r>
              <a:rPr lang="en-MY" sz="2400" b="1" dirty="0" err="1" smtClean="0">
                <a:solidFill>
                  <a:schemeClr val="tx1"/>
                </a:solidFill>
              </a:rPr>
              <a:t>ms</a:t>
            </a:r>
            <a:r>
              <a:rPr lang="en-MY" sz="2400" b="1" dirty="0" smtClean="0">
                <a:solidFill>
                  <a:schemeClr val="tx1"/>
                </a:solidFill>
              </a:rPr>
              <a:t> 81)</a:t>
            </a:r>
            <a:endParaRPr lang="en-MY" sz="24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276" y="1776874"/>
            <a:ext cx="11615448" cy="2052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6228" y="203062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smtClean="0">
                <a:solidFill>
                  <a:schemeClr val="tx1"/>
                </a:solidFill>
              </a:rPr>
              <a:t>BIDANG PEMBELAJARAN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6227" y="1205753"/>
            <a:ext cx="5318975" cy="9145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smtClean="0">
                <a:solidFill>
                  <a:schemeClr val="tx1"/>
                </a:solidFill>
              </a:rPr>
              <a:t>4.2 PERTAHANAN BADAN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6228" y="3278876"/>
            <a:ext cx="5669822" cy="7417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MY" sz="2000" b="1" dirty="0" err="1">
                <a:solidFill>
                  <a:schemeClr val="tx1"/>
                </a:solidFill>
              </a:rPr>
              <a:t>Menghuraikan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dan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berkomunikasi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mengenai</a:t>
            </a:r>
            <a:endParaRPr lang="en-MY" sz="2000" b="1" dirty="0">
              <a:solidFill>
                <a:schemeClr val="tx1"/>
              </a:solidFill>
            </a:endParaRPr>
          </a:p>
          <a:p>
            <a:pPr algn="ctr"/>
            <a:r>
              <a:rPr lang="en-MY" sz="2000" b="1" dirty="0" err="1">
                <a:solidFill>
                  <a:schemeClr val="tx1"/>
                </a:solidFill>
              </a:rPr>
              <a:t>fungsi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sistem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pertahanan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badan</a:t>
            </a:r>
            <a:r>
              <a:rPr lang="en-MY" sz="2000" b="1" dirty="0">
                <a:solidFill>
                  <a:schemeClr val="tx1"/>
                </a:solidFill>
              </a:rPr>
              <a:t>.</a:t>
            </a:r>
            <a:endParaRPr lang="en-MY" sz="20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6228" y="2276185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smtClean="0">
                <a:solidFill>
                  <a:schemeClr val="tx1"/>
                </a:solidFill>
              </a:rPr>
              <a:t>HASIL PEMBELAJARAN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2677" y="3278876"/>
            <a:ext cx="5326923" cy="7147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MY" sz="2000" b="1" dirty="0" err="1">
                <a:solidFill>
                  <a:schemeClr val="tx1"/>
                </a:solidFill>
              </a:rPr>
              <a:t>Mendefinisikan</a:t>
            </a:r>
            <a:r>
              <a:rPr lang="en-MY" sz="2000" b="1" dirty="0">
                <a:solidFill>
                  <a:schemeClr val="tx1"/>
                </a:solidFill>
              </a:rPr>
              <a:t> antigen, </a:t>
            </a:r>
            <a:r>
              <a:rPr lang="en-MY" sz="2000" b="1" dirty="0" err="1">
                <a:solidFill>
                  <a:schemeClr val="tx1"/>
                </a:solidFill>
              </a:rPr>
              <a:t>antibodi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 smtClean="0">
                <a:solidFill>
                  <a:schemeClr val="tx1"/>
                </a:solidFill>
              </a:rPr>
              <a:t>dan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endParaRPr lang="en-MY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MY" sz="2000" b="1" dirty="0" err="1" smtClean="0">
                <a:solidFill>
                  <a:schemeClr val="tx1"/>
                </a:solidFill>
              </a:rPr>
              <a:t>keimunan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badan</a:t>
            </a:r>
            <a:r>
              <a:rPr lang="en-MY" sz="2400" b="1" dirty="0">
                <a:solidFill>
                  <a:schemeClr val="tx1"/>
                </a:solidFill>
              </a:rPr>
              <a:t>. </a:t>
            </a:r>
            <a:endParaRPr lang="en-MY" sz="2400" dirty="0"/>
          </a:p>
        </p:txBody>
      </p:sp>
      <p:sp>
        <p:nvSpPr>
          <p:cNvPr id="9" name="Rectangle 8"/>
          <p:cNvSpPr/>
          <p:nvPr/>
        </p:nvSpPr>
        <p:spPr>
          <a:xfrm>
            <a:off x="826227" y="4221779"/>
            <a:ext cx="5669823" cy="772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MY" sz="2000" b="1" dirty="0" err="1">
                <a:solidFill>
                  <a:schemeClr val="tx1"/>
                </a:solidFill>
              </a:rPr>
              <a:t>Mewajarkan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kepentingan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imunisasi</a:t>
            </a:r>
            <a:r>
              <a:rPr lang="en-MY" sz="2000" b="1" dirty="0">
                <a:solidFill>
                  <a:schemeClr val="tx1"/>
                </a:solidFill>
              </a:rPr>
              <a:t>.</a:t>
            </a:r>
            <a:endParaRPr lang="en-MY" sz="20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12677" y="4237231"/>
            <a:ext cx="5326923" cy="7417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chemeClr val="tx1"/>
                </a:solidFill>
              </a:rPr>
              <a:t>Membezakan keimunan pasif dan </a:t>
            </a:r>
            <a:r>
              <a:rPr lang="fi-FI" sz="2000" b="1" dirty="0" smtClean="0">
                <a:solidFill>
                  <a:schemeClr val="tx1"/>
                </a:solidFill>
              </a:rPr>
              <a:t>keimunan aktif</a:t>
            </a:r>
            <a:r>
              <a:rPr lang="fi-FI" sz="2000" b="1" dirty="0">
                <a:solidFill>
                  <a:schemeClr val="tx1"/>
                </a:solidFill>
              </a:rPr>
              <a:t>.</a:t>
            </a:r>
            <a:endParaRPr lang="en-MY" sz="20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8279" y="5179260"/>
            <a:ext cx="5677771" cy="7890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MY" sz="2000" b="1" dirty="0" err="1">
                <a:solidFill>
                  <a:schemeClr val="tx1"/>
                </a:solidFill>
              </a:rPr>
              <a:t>Mewajarkan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amalan</a:t>
            </a:r>
            <a:r>
              <a:rPr lang="en-MY" sz="2000" b="1" dirty="0">
                <a:solidFill>
                  <a:schemeClr val="tx1"/>
                </a:solidFill>
              </a:rPr>
              <a:t> yang </a:t>
            </a:r>
            <a:r>
              <a:rPr lang="en-MY" sz="2000" b="1" dirty="0" err="1">
                <a:solidFill>
                  <a:schemeClr val="tx1"/>
                </a:solidFill>
              </a:rPr>
              <a:t>baik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ke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 smtClean="0">
                <a:solidFill>
                  <a:schemeClr val="tx1"/>
                </a:solidFill>
              </a:rPr>
              <a:t>arah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 err="1" smtClean="0">
                <a:solidFill>
                  <a:schemeClr val="tx1"/>
                </a:solidFill>
              </a:rPr>
              <a:t>keimunan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>
                <a:solidFill>
                  <a:schemeClr val="tx1"/>
                </a:solidFill>
              </a:rPr>
              <a:t>yang </a:t>
            </a:r>
            <a:r>
              <a:rPr lang="en-MY" sz="2000" b="1" dirty="0" err="1">
                <a:solidFill>
                  <a:schemeClr val="tx1"/>
                </a:solidFill>
              </a:rPr>
              <a:t>mantap</a:t>
            </a:r>
            <a:r>
              <a:rPr lang="en-MY" sz="2000" b="1" dirty="0">
                <a:solidFill>
                  <a:schemeClr val="tx1"/>
                </a:solidFill>
              </a:rPr>
              <a:t>.</a:t>
            </a:r>
            <a:endParaRPr lang="en-MY" sz="20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12677" y="5259159"/>
            <a:ext cx="5326923" cy="13511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MY" sz="2000" b="1" dirty="0" err="1">
                <a:solidFill>
                  <a:schemeClr val="tx1"/>
                </a:solidFill>
              </a:rPr>
              <a:t>Mewajarkan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dan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berkomunikasi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 smtClean="0">
                <a:solidFill>
                  <a:schemeClr val="tx1"/>
                </a:solidFill>
              </a:rPr>
              <a:t>mengenai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 err="1" smtClean="0">
                <a:solidFill>
                  <a:schemeClr val="tx1"/>
                </a:solidFill>
              </a:rPr>
              <a:t>kepentingan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imunisasi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dan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tahap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 smtClean="0">
                <a:solidFill>
                  <a:schemeClr val="tx1"/>
                </a:solidFill>
              </a:rPr>
              <a:t>kesihatan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 err="1" smtClean="0">
                <a:solidFill>
                  <a:schemeClr val="tx1"/>
                </a:solidFill>
              </a:rPr>
              <a:t>individu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terhadap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keluarga</a:t>
            </a:r>
            <a:r>
              <a:rPr lang="en-MY" sz="2000" b="1" dirty="0">
                <a:solidFill>
                  <a:schemeClr val="tx1"/>
                </a:solidFill>
              </a:rPr>
              <a:t>, </a:t>
            </a:r>
            <a:r>
              <a:rPr lang="en-MY" sz="2000" b="1" dirty="0" err="1">
                <a:solidFill>
                  <a:schemeClr val="tx1"/>
                </a:solidFill>
              </a:rPr>
              <a:t>sosial</a:t>
            </a:r>
            <a:r>
              <a:rPr lang="en-MY" sz="2000" b="1" dirty="0">
                <a:solidFill>
                  <a:schemeClr val="tx1"/>
                </a:solidFill>
              </a:rPr>
              <a:t>, </a:t>
            </a:r>
            <a:r>
              <a:rPr lang="en-MY" sz="2000" b="1" dirty="0" err="1" smtClean="0">
                <a:solidFill>
                  <a:schemeClr val="tx1"/>
                </a:solidFill>
              </a:rPr>
              <a:t>ekonomi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 err="1" smtClean="0">
                <a:solidFill>
                  <a:schemeClr val="tx1"/>
                </a:solidFill>
              </a:rPr>
              <a:t>dan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negara</a:t>
            </a:r>
            <a:r>
              <a:rPr lang="en-MY" sz="2000" b="1" dirty="0">
                <a:solidFill>
                  <a:schemeClr val="tx1"/>
                </a:solidFill>
              </a:rPr>
              <a:t>.</a:t>
            </a:r>
            <a:endParaRPr lang="en-MY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7417416" y="2029514"/>
            <a:ext cx="6011193" cy="28344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60432" y="1676673"/>
            <a:ext cx="5525888" cy="459613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730545" y="2181549"/>
            <a:ext cx="6469023" cy="25303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4730" y="212208"/>
            <a:ext cx="7222541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Mekanisme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Pertahanan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84730" y="1588912"/>
            <a:ext cx="2792208" cy="560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Tidak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spesifik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4798" y="2426601"/>
            <a:ext cx="2728316" cy="5504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dirty="0" err="1" smtClean="0">
                <a:solidFill>
                  <a:schemeClr val="tx1"/>
                </a:solidFill>
              </a:rPr>
              <a:t>Barisan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pertahanan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pertama</a:t>
            </a:r>
            <a:endParaRPr lang="en-MY" sz="1600" b="1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92955" y="1588912"/>
            <a:ext cx="2792208" cy="560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>
                <a:solidFill>
                  <a:schemeClr val="tx1"/>
                </a:solidFill>
              </a:rPr>
              <a:t>S</a:t>
            </a:r>
            <a:r>
              <a:rPr lang="en-MY" b="1" dirty="0" err="1" smtClean="0">
                <a:solidFill>
                  <a:schemeClr val="tx1"/>
                </a:solidFill>
              </a:rPr>
              <a:t>pesifik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4570" y="2426601"/>
            <a:ext cx="2685219" cy="5504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dirty="0" err="1" smtClean="0">
                <a:solidFill>
                  <a:schemeClr val="tx1"/>
                </a:solidFill>
              </a:rPr>
              <a:t>Barisan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pertahanan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kedua</a:t>
            </a:r>
            <a:endParaRPr lang="en-MY" sz="1600" b="1" dirty="0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99944" y="2426601"/>
            <a:ext cx="2685219" cy="5504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dirty="0" err="1" smtClean="0">
                <a:solidFill>
                  <a:schemeClr val="tx1"/>
                </a:solidFill>
              </a:rPr>
              <a:t>Barisan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pertahanan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ketiga</a:t>
            </a:r>
            <a:endParaRPr lang="en-MY" sz="1600" b="1" dirty="0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6347" y="3103315"/>
            <a:ext cx="2685219" cy="8911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i="1" dirty="0" err="1" smtClean="0">
                <a:solidFill>
                  <a:schemeClr val="tx1"/>
                </a:solidFill>
              </a:rPr>
              <a:t>Fungsi</a:t>
            </a:r>
            <a:r>
              <a:rPr lang="en-MY" sz="1600" b="1" i="1" dirty="0" smtClean="0">
                <a:solidFill>
                  <a:schemeClr val="tx1"/>
                </a:solidFill>
              </a:rPr>
              <a:t> :</a:t>
            </a:r>
            <a:endParaRPr lang="en-MY" sz="1600" b="1" i="1" dirty="0" smtClean="0">
              <a:solidFill>
                <a:schemeClr val="tx1"/>
              </a:solidFill>
            </a:endParaRPr>
          </a:p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Menghalang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patogen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memasuki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badan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54570" y="3093932"/>
            <a:ext cx="2685219" cy="8911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i="1" dirty="0" err="1" smtClean="0">
                <a:solidFill>
                  <a:schemeClr val="tx1"/>
                </a:solidFill>
              </a:rPr>
              <a:t>Fungsi</a:t>
            </a:r>
            <a:r>
              <a:rPr lang="en-MY" sz="1600" b="1" i="1" dirty="0" smtClean="0">
                <a:solidFill>
                  <a:schemeClr val="tx1"/>
                </a:solidFill>
              </a:rPr>
              <a:t> :</a:t>
            </a:r>
            <a:endParaRPr lang="en-MY" sz="1600" b="1" i="1" dirty="0" smtClean="0">
              <a:solidFill>
                <a:schemeClr val="tx1"/>
              </a:solidFill>
            </a:endParaRPr>
          </a:p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Melawan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patogen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melalui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b="1" i="1" dirty="0" err="1" smtClean="0">
                <a:solidFill>
                  <a:schemeClr val="tx1"/>
                </a:solidFill>
              </a:rPr>
              <a:t>fagositosis</a:t>
            </a:r>
            <a:endParaRPr lang="en-MY" sz="1600" b="1" i="1" dirty="0" smtClean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99944" y="3103315"/>
            <a:ext cx="2685219" cy="8911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i="1" dirty="0" err="1" smtClean="0">
                <a:solidFill>
                  <a:schemeClr val="tx1"/>
                </a:solidFill>
              </a:rPr>
              <a:t>Fungsi</a:t>
            </a:r>
            <a:r>
              <a:rPr lang="en-MY" sz="1600" b="1" i="1" dirty="0" smtClean="0">
                <a:solidFill>
                  <a:schemeClr val="tx1"/>
                </a:solidFill>
              </a:rPr>
              <a:t> :</a:t>
            </a:r>
            <a:endParaRPr lang="en-MY" sz="1600" b="1" i="1" dirty="0" smtClean="0">
              <a:solidFill>
                <a:schemeClr val="tx1"/>
              </a:solidFill>
            </a:endParaRPr>
          </a:p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Melawan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patogen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melalui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penghasilan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antibodi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5726" y="4120745"/>
            <a:ext cx="3546463" cy="2616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sz="1600" b="1" i="1" dirty="0" err="1" smtClean="0">
                <a:solidFill>
                  <a:schemeClr val="tx1"/>
                </a:solidFill>
              </a:rPr>
              <a:t>Kulit</a:t>
            </a:r>
            <a:r>
              <a:rPr lang="en-MY" sz="1600" b="1" i="1" dirty="0" smtClean="0">
                <a:solidFill>
                  <a:schemeClr val="tx1"/>
                </a:solidFill>
              </a:rPr>
              <a:t>:</a:t>
            </a:r>
            <a:endParaRPr lang="en-MY" sz="1600" b="1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Peluh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sebum </a:t>
            </a:r>
            <a:r>
              <a:rPr lang="en-MY" sz="1600" i="1" dirty="0" err="1" smtClean="0">
                <a:solidFill>
                  <a:schemeClr val="tx1"/>
                </a:solidFill>
              </a:rPr>
              <a:t>dirembes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bagi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memusnahkan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mikroorganisma</a:t>
            </a:r>
            <a:endParaRPr lang="en-MY" sz="1600" i="1" dirty="0" smtClean="0">
              <a:solidFill>
                <a:schemeClr val="tx1"/>
              </a:solidFill>
            </a:endParaRPr>
          </a:p>
          <a:p>
            <a:r>
              <a:rPr lang="en-MY" sz="1600" b="1" i="1" dirty="0" err="1" smtClean="0">
                <a:solidFill>
                  <a:schemeClr val="tx1"/>
                </a:solidFill>
              </a:rPr>
              <a:t>Membran</a:t>
            </a:r>
            <a:r>
              <a:rPr lang="en-MY" sz="1600" b="1" i="1" dirty="0" smtClean="0">
                <a:solidFill>
                  <a:schemeClr val="tx1"/>
                </a:solidFill>
              </a:rPr>
              <a:t> </a:t>
            </a:r>
            <a:r>
              <a:rPr lang="en-MY" sz="1600" b="1" i="1" dirty="0" err="1" smtClean="0">
                <a:solidFill>
                  <a:schemeClr val="tx1"/>
                </a:solidFill>
              </a:rPr>
              <a:t>mukus</a:t>
            </a:r>
            <a:r>
              <a:rPr lang="en-MY" sz="1600" b="1" i="1" dirty="0" smtClean="0">
                <a:solidFill>
                  <a:schemeClr val="tx1"/>
                </a:solidFill>
              </a:rPr>
              <a:t>:</a:t>
            </a:r>
            <a:endParaRPr lang="en-MY" sz="1600" b="1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Terdapat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salur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pencernaan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pernafasan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Memerangkap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mikroorganisma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Lilin</a:t>
            </a:r>
            <a:r>
              <a:rPr lang="en-MY" sz="1600" i="1" dirty="0" smtClean="0">
                <a:solidFill>
                  <a:schemeClr val="tx1"/>
                </a:solidFill>
              </a:rPr>
              <a:t> (</a:t>
            </a:r>
            <a:r>
              <a:rPr lang="en-MY" sz="1600" i="1" dirty="0" err="1" smtClean="0">
                <a:solidFill>
                  <a:schemeClr val="tx1"/>
                </a:solidFill>
              </a:rPr>
              <a:t>telinga</a:t>
            </a:r>
            <a:r>
              <a:rPr lang="en-MY" sz="1600" i="1" dirty="0" smtClean="0">
                <a:solidFill>
                  <a:schemeClr val="tx1"/>
                </a:solidFill>
              </a:rPr>
              <a:t>), air </a:t>
            </a:r>
            <a:r>
              <a:rPr lang="en-MY" sz="1600" i="1" dirty="0" err="1" smtClean="0">
                <a:solidFill>
                  <a:schemeClr val="tx1"/>
                </a:solidFill>
              </a:rPr>
              <a:t>mata</a:t>
            </a:r>
            <a:r>
              <a:rPr lang="en-MY" sz="1600" i="1" dirty="0" smtClean="0">
                <a:solidFill>
                  <a:schemeClr val="tx1"/>
                </a:solidFill>
              </a:rPr>
              <a:t>, lender (</a:t>
            </a:r>
            <a:r>
              <a:rPr lang="en-MY" sz="1600" i="1" dirty="0" err="1" smtClean="0">
                <a:solidFill>
                  <a:schemeClr val="tx1"/>
                </a:solidFill>
              </a:rPr>
              <a:t>faraj</a:t>
            </a:r>
            <a:r>
              <a:rPr lang="en-MY" sz="1600" i="1" dirty="0" smtClean="0">
                <a:solidFill>
                  <a:schemeClr val="tx1"/>
                </a:solidFill>
              </a:rPr>
              <a:t>) </a:t>
            </a:r>
            <a:r>
              <a:rPr lang="en-MY" sz="1600" i="1" dirty="0" err="1" smtClean="0">
                <a:solidFill>
                  <a:schemeClr val="tx1"/>
                </a:solidFill>
              </a:rPr>
              <a:t>bertindak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sebagai</a:t>
            </a:r>
            <a:r>
              <a:rPr lang="en-MY" sz="1600" i="1" dirty="0" smtClean="0">
                <a:solidFill>
                  <a:schemeClr val="tx1"/>
                </a:solidFill>
              </a:rPr>
              <a:t> antiseptic </a:t>
            </a:r>
            <a:r>
              <a:rPr lang="en-MY" sz="1600" i="1" dirty="0" err="1" smtClean="0">
                <a:solidFill>
                  <a:schemeClr val="tx1"/>
                </a:solidFill>
              </a:rPr>
              <a:t>memusnahkan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mikroorganisma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32511" y="4089698"/>
            <a:ext cx="3329335" cy="15421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sz="1600" b="1" i="1" dirty="0" err="1" smtClean="0">
                <a:solidFill>
                  <a:schemeClr val="tx1"/>
                </a:solidFill>
              </a:rPr>
              <a:t>Operasi</a:t>
            </a:r>
            <a:r>
              <a:rPr lang="en-MY" sz="1600" b="1" i="1" dirty="0" smtClean="0">
                <a:solidFill>
                  <a:schemeClr val="tx1"/>
                </a:solidFill>
              </a:rPr>
              <a:t> </a:t>
            </a:r>
            <a:r>
              <a:rPr lang="en-MY" sz="1600" b="1" i="1" dirty="0" err="1" smtClean="0">
                <a:solidFill>
                  <a:schemeClr val="tx1"/>
                </a:solidFill>
              </a:rPr>
              <a:t>fagositosis</a:t>
            </a:r>
            <a:r>
              <a:rPr lang="en-MY" sz="1600" b="1" i="1" dirty="0" smtClean="0">
                <a:solidFill>
                  <a:schemeClr val="tx1"/>
                </a:solidFill>
              </a:rPr>
              <a:t>:</a:t>
            </a:r>
            <a:endParaRPr lang="en-MY" sz="1600" b="1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Sel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darah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putih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bertindak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secara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fagositosis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dengan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menelan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mencerna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patogen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menggunakan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enzim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82883" y="4120745"/>
            <a:ext cx="2919340" cy="25046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sz="1600" b="1" i="1" dirty="0" err="1" smtClean="0">
                <a:solidFill>
                  <a:schemeClr val="tx1"/>
                </a:solidFill>
              </a:rPr>
              <a:t>Sistem</a:t>
            </a:r>
            <a:r>
              <a:rPr lang="en-MY" sz="1600" b="1" i="1" dirty="0" smtClean="0">
                <a:solidFill>
                  <a:schemeClr val="tx1"/>
                </a:solidFill>
              </a:rPr>
              <a:t> </a:t>
            </a:r>
            <a:r>
              <a:rPr lang="en-MY" sz="1600" b="1" i="1" dirty="0" err="1" smtClean="0">
                <a:solidFill>
                  <a:schemeClr val="tx1"/>
                </a:solidFill>
              </a:rPr>
              <a:t>keimunan</a:t>
            </a:r>
            <a:r>
              <a:rPr lang="en-MY" sz="1600" b="1" i="1" dirty="0" smtClean="0">
                <a:solidFill>
                  <a:schemeClr val="tx1"/>
                </a:solidFill>
              </a:rPr>
              <a:t> </a:t>
            </a:r>
            <a:r>
              <a:rPr lang="en-MY" sz="1600" b="1" i="1" dirty="0" err="1" smtClean="0">
                <a:solidFill>
                  <a:schemeClr val="tx1"/>
                </a:solidFill>
              </a:rPr>
              <a:t>badan</a:t>
            </a:r>
            <a:r>
              <a:rPr lang="en-MY" sz="1600" b="1" i="1" dirty="0" smtClean="0">
                <a:solidFill>
                  <a:schemeClr val="tx1"/>
                </a:solidFill>
              </a:rPr>
              <a:t>:</a:t>
            </a:r>
            <a:endParaRPr lang="en-MY" sz="1600" b="1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Menghasilkan</a:t>
            </a:r>
            <a:r>
              <a:rPr lang="en-MY" sz="1600" i="1" dirty="0" smtClean="0">
                <a:solidFill>
                  <a:schemeClr val="tx1"/>
                </a:solidFill>
              </a:rPr>
              <a:t> antibody </a:t>
            </a:r>
            <a:r>
              <a:rPr lang="en-MY" sz="1600" i="1" dirty="0" err="1" smtClean="0">
                <a:solidFill>
                  <a:schemeClr val="tx1"/>
                </a:solidFill>
              </a:rPr>
              <a:t>jika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patogen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memasuki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badan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b="1" i="1" dirty="0" err="1" smtClean="0">
                <a:solidFill>
                  <a:schemeClr val="tx1"/>
                </a:solidFill>
              </a:rPr>
              <a:t>Antibodi</a:t>
            </a:r>
            <a:r>
              <a:rPr lang="en-MY" sz="1600" i="1" dirty="0" smtClean="0">
                <a:solidFill>
                  <a:schemeClr val="tx1"/>
                </a:solidFill>
              </a:rPr>
              <a:t>: Protein yang </a:t>
            </a:r>
            <a:r>
              <a:rPr lang="en-MY" sz="1600" i="1" dirty="0" err="1" smtClean="0">
                <a:solidFill>
                  <a:schemeClr val="tx1"/>
                </a:solidFill>
              </a:rPr>
              <a:t>dihasilkan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sel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darah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putih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terhadap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gerak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balas</a:t>
            </a:r>
            <a:r>
              <a:rPr lang="en-MY" sz="1600" i="1" dirty="0" smtClean="0">
                <a:solidFill>
                  <a:schemeClr val="tx1"/>
                </a:solidFill>
              </a:rPr>
              <a:t> antigen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b="1" i="1" dirty="0" smtClean="0">
                <a:solidFill>
                  <a:schemeClr val="tx1"/>
                </a:solidFill>
              </a:rPr>
              <a:t>Antigen</a:t>
            </a:r>
            <a:r>
              <a:rPr lang="en-MY" sz="1600" i="1" dirty="0" smtClean="0">
                <a:solidFill>
                  <a:schemeClr val="tx1"/>
                </a:solidFill>
              </a:rPr>
              <a:t>: </a:t>
            </a:r>
            <a:r>
              <a:rPr lang="en-MY" sz="1600" i="1" dirty="0" err="1" smtClean="0">
                <a:solidFill>
                  <a:schemeClr val="tx1"/>
                </a:solidFill>
              </a:rPr>
              <a:t>Jasad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asing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meransang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penghasilan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antibodi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10571747" y="624332"/>
            <a:ext cx="5637" cy="90145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872033" y="1118449"/>
            <a:ext cx="8801" cy="48932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" idx="3"/>
          </p:cNvCxnSpPr>
          <p:nvPr/>
        </p:nvCxnSpPr>
        <p:spPr>
          <a:xfrm>
            <a:off x="9707271" y="624332"/>
            <a:ext cx="86447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320589" y="1937276"/>
            <a:ext cx="8801" cy="48932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604210" y="1937275"/>
            <a:ext cx="8801" cy="48932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32702" y="1901226"/>
            <a:ext cx="99668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20254" y="1901226"/>
            <a:ext cx="86447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 flipH="1" flipV="1">
            <a:off x="10908632" y="1944751"/>
            <a:ext cx="2762" cy="82551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984868" y="703130"/>
            <a:ext cx="951644" cy="796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796589" y="238792"/>
            <a:ext cx="3365340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Kepentingan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Imunisasi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7037" y="238792"/>
            <a:ext cx="3709511" cy="1606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Apakah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itu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imunisasi</a:t>
            </a:r>
            <a:r>
              <a:rPr lang="en-MY" b="1" dirty="0" smtClean="0">
                <a:solidFill>
                  <a:schemeClr val="tx1"/>
                </a:solidFill>
              </a:rPr>
              <a:t>?</a:t>
            </a:r>
            <a:endParaRPr lang="en-MY" b="1" dirty="0" smtClean="0">
              <a:solidFill>
                <a:schemeClr val="tx1"/>
              </a:solidFill>
            </a:endParaRPr>
          </a:p>
          <a:p>
            <a:pPr algn="ctr"/>
            <a:r>
              <a:rPr lang="en-MY" dirty="0" smtClean="0">
                <a:solidFill>
                  <a:schemeClr val="tx1"/>
                </a:solidFill>
              </a:rPr>
              <a:t>Usaha </a:t>
            </a:r>
            <a:r>
              <a:rPr lang="en-MY" dirty="0" err="1" smtClean="0">
                <a:solidFill>
                  <a:schemeClr val="tx1"/>
                </a:solidFill>
              </a:rPr>
              <a:t>memberikan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daya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tahan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secara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aktif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pada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bayi</a:t>
            </a:r>
            <a:r>
              <a:rPr lang="en-MY" dirty="0" smtClean="0">
                <a:solidFill>
                  <a:schemeClr val="tx1"/>
                </a:solidFill>
              </a:rPr>
              <a:t>, </a:t>
            </a:r>
            <a:r>
              <a:rPr lang="en-MY" dirty="0" err="1" smtClean="0">
                <a:solidFill>
                  <a:schemeClr val="tx1"/>
                </a:solidFill>
              </a:rPr>
              <a:t>kanak-kanak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dan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dewasa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terhadap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penyakit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tertentu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dengan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memasukkan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vaksin</a:t>
            </a:r>
            <a:endParaRPr lang="en-MY" dirty="0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76083" y="238792"/>
            <a:ext cx="2791327" cy="19659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Apakah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vaksin</a:t>
            </a:r>
            <a:r>
              <a:rPr lang="en-MY" b="1" dirty="0" smtClean="0">
                <a:solidFill>
                  <a:schemeClr val="tx1"/>
                </a:solidFill>
              </a:rPr>
              <a:t> pula?</a:t>
            </a:r>
            <a:endParaRPr lang="en-MY" b="1" dirty="0" smtClean="0">
              <a:solidFill>
                <a:schemeClr val="tx1"/>
              </a:solidFill>
            </a:endParaRPr>
          </a:p>
          <a:p>
            <a:pPr algn="ctr"/>
            <a:r>
              <a:rPr lang="en-MY" dirty="0" err="1" smtClean="0">
                <a:solidFill>
                  <a:schemeClr val="tx1"/>
                </a:solidFill>
              </a:rPr>
              <a:t>Mengandungi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b="1" dirty="0" smtClean="0">
                <a:solidFill>
                  <a:schemeClr val="tx1"/>
                </a:solidFill>
              </a:rPr>
              <a:t>antigen</a:t>
            </a:r>
            <a:r>
              <a:rPr lang="en-MY" dirty="0" smtClean="0">
                <a:solidFill>
                  <a:schemeClr val="tx1"/>
                </a:solidFill>
              </a:rPr>
              <a:t> yang </a:t>
            </a:r>
            <a:r>
              <a:rPr lang="en-MY" dirty="0" err="1" smtClean="0">
                <a:solidFill>
                  <a:schemeClr val="tx1"/>
                </a:solidFill>
              </a:rPr>
              <a:t>diperolehi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daripada</a:t>
            </a:r>
            <a:r>
              <a:rPr lang="en-MY" dirty="0" smtClean="0">
                <a:solidFill>
                  <a:schemeClr val="tx1"/>
                </a:solidFill>
              </a:rPr>
              <a:t> virus </a:t>
            </a:r>
            <a:r>
              <a:rPr lang="en-MY" dirty="0" err="1" smtClean="0">
                <a:solidFill>
                  <a:schemeClr val="tx1"/>
                </a:solidFill>
              </a:rPr>
              <a:t>atau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bakteria</a:t>
            </a:r>
            <a:r>
              <a:rPr lang="en-MY" dirty="0" smtClean="0">
                <a:solidFill>
                  <a:schemeClr val="tx1"/>
                </a:solidFill>
              </a:rPr>
              <a:t> yang </a:t>
            </a:r>
            <a:r>
              <a:rPr lang="en-MY" dirty="0" err="1" smtClean="0">
                <a:solidFill>
                  <a:schemeClr val="tx1"/>
                </a:solidFill>
              </a:rPr>
              <a:t>dilemahkan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atau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dimatikan</a:t>
            </a:r>
            <a:endParaRPr lang="en-MY" dirty="0" smtClean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9411" y="2548070"/>
            <a:ext cx="3047999" cy="91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dirty="0" smtClean="0">
                <a:solidFill>
                  <a:schemeClr val="tx1"/>
                </a:solidFill>
              </a:rPr>
              <a:t>Antigen </a:t>
            </a:r>
            <a:r>
              <a:rPr lang="en-MY" sz="1600" dirty="0" err="1" smtClean="0">
                <a:solidFill>
                  <a:schemeClr val="tx1"/>
                </a:solidFill>
              </a:rPr>
              <a:t>meransang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sistem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imun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tubuh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menghasilkan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antibodi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pada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penyakit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tertentu</a:t>
            </a:r>
            <a:endParaRPr lang="en-MY" sz="16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8224439" y="642674"/>
            <a:ext cx="951644" cy="824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730" y="1958094"/>
            <a:ext cx="8299604" cy="402248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550442" y="3625516"/>
            <a:ext cx="3529263" cy="3047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>
                <a:solidFill>
                  <a:schemeClr val="tx1"/>
                </a:solidFill>
              </a:rPr>
              <a:t>BCG : </a:t>
            </a:r>
            <a:r>
              <a:rPr lang="en-MY" sz="1600" dirty="0" err="1" smtClean="0">
                <a:solidFill>
                  <a:schemeClr val="tx1"/>
                </a:solidFill>
              </a:rPr>
              <a:t>Tuberkulosis</a:t>
            </a:r>
            <a:endParaRPr lang="en-MY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err="1" smtClean="0">
                <a:solidFill>
                  <a:schemeClr val="tx1"/>
                </a:solidFill>
              </a:rPr>
              <a:t>DTap</a:t>
            </a:r>
            <a:r>
              <a:rPr lang="en-MY" sz="1600" dirty="0" smtClean="0">
                <a:solidFill>
                  <a:schemeClr val="tx1"/>
                </a:solidFill>
              </a:rPr>
              <a:t> : </a:t>
            </a:r>
            <a:r>
              <a:rPr lang="en-MY" sz="1600" dirty="0" err="1" smtClean="0">
                <a:solidFill>
                  <a:schemeClr val="tx1"/>
                </a:solidFill>
              </a:rPr>
              <a:t>Difteria</a:t>
            </a:r>
            <a:r>
              <a:rPr lang="en-MY" sz="1600" dirty="0" smtClean="0">
                <a:solidFill>
                  <a:schemeClr val="tx1"/>
                </a:solidFill>
              </a:rPr>
              <a:t>, Tetanus, Pertussis</a:t>
            </a:r>
            <a:endParaRPr lang="en-MY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>
                <a:solidFill>
                  <a:schemeClr val="tx1"/>
                </a:solidFill>
              </a:rPr>
              <a:t>Hib : Haemophilus influenza type B</a:t>
            </a:r>
            <a:endParaRPr lang="en-MY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>
                <a:solidFill>
                  <a:schemeClr val="tx1"/>
                </a:solidFill>
              </a:rPr>
              <a:t>Polio: </a:t>
            </a:r>
            <a:r>
              <a:rPr lang="en-MY" sz="1600" dirty="0" err="1" smtClean="0">
                <a:solidFill>
                  <a:schemeClr val="tx1"/>
                </a:solidFill>
              </a:rPr>
              <a:t>Penyakit</a:t>
            </a:r>
            <a:r>
              <a:rPr lang="en-MY" sz="1600" dirty="0" smtClean="0">
                <a:solidFill>
                  <a:schemeClr val="tx1"/>
                </a:solidFill>
              </a:rPr>
              <a:t> Polio</a:t>
            </a:r>
            <a:endParaRPr lang="en-MY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>
                <a:solidFill>
                  <a:schemeClr val="tx1"/>
                </a:solidFill>
              </a:rPr>
              <a:t>MMR : </a:t>
            </a:r>
            <a:r>
              <a:rPr lang="en-MY" sz="1600" dirty="0" err="1" smtClean="0">
                <a:solidFill>
                  <a:schemeClr val="tx1"/>
                </a:solidFill>
              </a:rPr>
              <a:t>Campa</a:t>
            </a:r>
            <a:r>
              <a:rPr lang="en-MY" sz="1600" dirty="0" smtClean="0">
                <a:solidFill>
                  <a:schemeClr val="tx1"/>
                </a:solidFill>
              </a:rPr>
              <a:t>, </a:t>
            </a:r>
            <a:r>
              <a:rPr lang="en-MY" sz="1600" dirty="0" err="1" smtClean="0">
                <a:solidFill>
                  <a:schemeClr val="tx1"/>
                </a:solidFill>
              </a:rPr>
              <a:t>beguk</a:t>
            </a:r>
            <a:r>
              <a:rPr lang="en-MY" sz="1600" dirty="0" smtClean="0">
                <a:solidFill>
                  <a:schemeClr val="tx1"/>
                </a:solidFill>
              </a:rPr>
              <a:t>, Rubella</a:t>
            </a:r>
            <a:endParaRPr lang="en-MY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>
                <a:solidFill>
                  <a:schemeClr val="tx1"/>
                </a:solidFill>
              </a:rPr>
              <a:t>MR : Dos booster </a:t>
            </a:r>
            <a:r>
              <a:rPr lang="en-MY" sz="1600" dirty="0" err="1" smtClean="0">
                <a:solidFill>
                  <a:schemeClr val="tx1"/>
                </a:solidFill>
              </a:rPr>
              <a:t>utk</a:t>
            </a:r>
            <a:r>
              <a:rPr lang="en-MY" sz="1600" dirty="0" smtClean="0">
                <a:solidFill>
                  <a:schemeClr val="tx1"/>
                </a:solidFill>
              </a:rPr>
              <a:t>  </a:t>
            </a:r>
            <a:r>
              <a:rPr lang="en-MY" sz="1600" dirty="0" err="1" smtClean="0">
                <a:solidFill>
                  <a:schemeClr val="tx1"/>
                </a:solidFill>
              </a:rPr>
              <a:t>campak</a:t>
            </a:r>
            <a:r>
              <a:rPr lang="en-MY" sz="1600" dirty="0" smtClean="0">
                <a:solidFill>
                  <a:schemeClr val="tx1"/>
                </a:solidFill>
              </a:rPr>
              <a:t> &amp; Rubella</a:t>
            </a:r>
            <a:endParaRPr lang="en-MY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>
                <a:solidFill>
                  <a:schemeClr val="tx1"/>
                </a:solidFill>
              </a:rPr>
              <a:t>DT : Dos booster </a:t>
            </a:r>
            <a:r>
              <a:rPr lang="en-MY" sz="1600" dirty="0" err="1" smtClean="0">
                <a:solidFill>
                  <a:schemeClr val="tx1"/>
                </a:solidFill>
              </a:rPr>
              <a:t>utk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Difteria</a:t>
            </a:r>
            <a:r>
              <a:rPr lang="en-MY" sz="1600" dirty="0" smtClean="0">
                <a:solidFill>
                  <a:schemeClr val="tx1"/>
                </a:solidFill>
              </a:rPr>
              <a:t> &amp; Tetanus</a:t>
            </a:r>
            <a:endParaRPr lang="en-MY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>
                <a:solidFill>
                  <a:schemeClr val="tx1"/>
                </a:solidFill>
              </a:rPr>
              <a:t>HPV :  </a:t>
            </a:r>
            <a:r>
              <a:rPr lang="en-MY" sz="1600" dirty="0" err="1" smtClean="0">
                <a:solidFill>
                  <a:schemeClr val="tx1"/>
                </a:solidFill>
              </a:rPr>
              <a:t>utk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remaja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perempuan</a:t>
            </a:r>
            <a:r>
              <a:rPr lang="en-MY" sz="1600" dirty="0" smtClean="0">
                <a:solidFill>
                  <a:schemeClr val="tx1"/>
                </a:solidFill>
              </a:rPr>
              <a:t>, </a:t>
            </a:r>
            <a:r>
              <a:rPr lang="en-MY" sz="1600" dirty="0" err="1" smtClean="0">
                <a:solidFill>
                  <a:schemeClr val="tx1"/>
                </a:solidFill>
              </a:rPr>
              <a:t>kanser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servik</a:t>
            </a:r>
            <a:endParaRPr lang="en-MY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smtClean="0">
                <a:solidFill>
                  <a:schemeClr val="tx1"/>
                </a:solidFill>
              </a:rPr>
              <a:t>JE : </a:t>
            </a:r>
            <a:r>
              <a:rPr lang="en-MY" sz="1600" dirty="0" err="1" smtClean="0">
                <a:solidFill>
                  <a:schemeClr val="tx1"/>
                </a:solidFill>
              </a:rPr>
              <a:t>Hanya</a:t>
            </a:r>
            <a:r>
              <a:rPr lang="en-MY" sz="1600" dirty="0" smtClean="0">
                <a:solidFill>
                  <a:schemeClr val="tx1"/>
                </a:solidFill>
              </a:rPr>
              <a:t> </a:t>
            </a:r>
            <a:r>
              <a:rPr lang="en-MY" sz="1600" dirty="0" err="1" smtClean="0">
                <a:solidFill>
                  <a:schemeClr val="tx1"/>
                </a:solidFill>
              </a:rPr>
              <a:t>diberikan</a:t>
            </a:r>
            <a:r>
              <a:rPr lang="en-MY" sz="1600" dirty="0" smtClean="0">
                <a:solidFill>
                  <a:schemeClr val="tx1"/>
                </a:solidFill>
              </a:rPr>
              <a:t> di Sarawak</a:t>
            </a:r>
            <a:endParaRPr lang="en-MY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10701123" y="827078"/>
            <a:ext cx="2059" cy="370989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537276" y="1644023"/>
            <a:ext cx="37435" cy="245339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3"/>
          </p:cNvCxnSpPr>
          <p:nvPr/>
        </p:nvCxnSpPr>
        <p:spPr>
          <a:xfrm flipV="1">
            <a:off x="4628111" y="475139"/>
            <a:ext cx="2072956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388033" y="1352702"/>
            <a:ext cx="2054595" cy="5826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Pasif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endParaRPr lang="en-MY" b="1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7537276" y="1632283"/>
            <a:ext cx="1850757" cy="117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701067" y="170362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Jenis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Keimunan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05032" y="2362136"/>
            <a:ext cx="2781137" cy="14343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Anak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mendapat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antibodi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daripada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susu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ibu</a:t>
            </a:r>
            <a:r>
              <a:rPr lang="en-MY" sz="1600" i="1" dirty="0" smtClean="0">
                <a:solidFill>
                  <a:schemeClr val="tx1"/>
                </a:solidFill>
              </a:rPr>
              <a:t> / </a:t>
            </a:r>
            <a:r>
              <a:rPr lang="en-MY" sz="1600" i="1" dirty="0" err="1" smtClean="0">
                <a:solidFill>
                  <a:schemeClr val="tx1"/>
                </a:solidFill>
              </a:rPr>
              <a:t>darah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ibu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merentasi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dinding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plasenta</a:t>
            </a:r>
            <a:endParaRPr lang="en-MY" sz="1600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Bersifat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sementara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29443" y="1483359"/>
            <a:ext cx="2038668" cy="5154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dirty="0" err="1" smtClean="0">
                <a:solidFill>
                  <a:schemeClr val="tx1"/>
                </a:solidFill>
              </a:rPr>
              <a:t>Semula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jadi</a:t>
            </a:r>
            <a:endParaRPr lang="en-MY" sz="1600" b="1" dirty="0" smtClean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16514" y="2197803"/>
            <a:ext cx="2038668" cy="5154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dirty="0" err="1" smtClean="0">
                <a:solidFill>
                  <a:schemeClr val="tx1"/>
                </a:solidFill>
              </a:rPr>
              <a:t>Buatan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endParaRPr lang="en-MY" sz="1600" b="1" dirty="0" smtClean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238904" y="2930250"/>
            <a:ext cx="2781137" cy="17256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smtClean="0">
                <a:solidFill>
                  <a:schemeClr val="tx1"/>
                </a:solidFill>
              </a:rPr>
              <a:t>Antiserum </a:t>
            </a:r>
            <a:r>
              <a:rPr lang="en-MY" sz="1600" i="1" dirty="0" err="1" smtClean="0">
                <a:solidFill>
                  <a:schemeClr val="tx1"/>
                </a:solidFill>
              </a:rPr>
              <a:t>disuntik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dalam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badan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pesakit</a:t>
            </a:r>
            <a:r>
              <a:rPr lang="en-MY" sz="1600" i="1" dirty="0" smtClean="0">
                <a:solidFill>
                  <a:schemeClr val="tx1"/>
                </a:solidFill>
              </a:rPr>
              <a:t>.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smtClean="0">
                <a:solidFill>
                  <a:schemeClr val="tx1"/>
                </a:solidFill>
              </a:rPr>
              <a:t>Antiserum </a:t>
            </a:r>
            <a:r>
              <a:rPr lang="en-MY" sz="1600" i="1" dirty="0" err="1" smtClean="0">
                <a:solidFill>
                  <a:schemeClr val="tx1"/>
                </a:solidFill>
              </a:rPr>
              <a:t>melawan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patogen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tanpa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ganggu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sistem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keimunan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Segera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sementara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2996" y="3874054"/>
            <a:ext cx="2965993" cy="176697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/>
          <a:srcRect b="11699"/>
          <a:stretch>
            <a:fillRect/>
          </a:stretch>
        </p:blipFill>
        <p:spPr>
          <a:xfrm>
            <a:off x="9038989" y="4753885"/>
            <a:ext cx="3082305" cy="2043607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1582315" y="478535"/>
            <a:ext cx="107586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608623" y="478535"/>
            <a:ext cx="5062" cy="299801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73516" y="183818"/>
            <a:ext cx="2054595" cy="5826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Aktif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1002" y="3352377"/>
            <a:ext cx="2375695" cy="11609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Seseorang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sembuh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daripada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penyakit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Berpanjangan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selepas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jangkitan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408215" y="827078"/>
            <a:ext cx="23538" cy="203549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041185" y="1937763"/>
            <a:ext cx="2781137" cy="16163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Vaksin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dimasukkan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dalam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badan</a:t>
            </a:r>
            <a:r>
              <a:rPr lang="en-MY" sz="1600" i="1" dirty="0" smtClean="0">
                <a:solidFill>
                  <a:schemeClr val="tx1"/>
                </a:solidFill>
              </a:rPr>
              <a:t> : </a:t>
            </a:r>
            <a:r>
              <a:rPr lang="en-MY" sz="1600" i="1" dirty="0" err="1" smtClean="0">
                <a:solidFill>
                  <a:schemeClr val="tx1"/>
                </a:solidFill>
              </a:rPr>
              <a:t>sistem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keimunan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menghasilkan</a:t>
            </a:r>
            <a:r>
              <a:rPr lang="en-MY" sz="1600" i="1" dirty="0" smtClean="0">
                <a:solidFill>
                  <a:schemeClr val="tx1"/>
                </a:solidFill>
              </a:rPr>
              <a:t> antibody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Berpanjangan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selepas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jangkitan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9515" y="2652320"/>
            <a:ext cx="2038668" cy="5154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dirty="0" err="1" smtClean="0">
                <a:solidFill>
                  <a:schemeClr val="tx1"/>
                </a:solidFill>
              </a:rPr>
              <a:t>Semula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r>
              <a:rPr lang="en-MY" sz="1600" b="1" dirty="0" err="1" smtClean="0">
                <a:solidFill>
                  <a:schemeClr val="tx1"/>
                </a:solidFill>
              </a:rPr>
              <a:t>jadi</a:t>
            </a:r>
            <a:endParaRPr lang="en-MY" sz="1600" b="1" dirty="0" smtClean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12419" y="1245692"/>
            <a:ext cx="2038668" cy="5154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dirty="0" err="1" smtClean="0">
                <a:solidFill>
                  <a:schemeClr val="tx1"/>
                </a:solidFill>
              </a:rPr>
              <a:t>Buatan</a:t>
            </a:r>
            <a:r>
              <a:rPr lang="en-MY" sz="1600" b="1" dirty="0" smtClean="0">
                <a:solidFill>
                  <a:schemeClr val="tx1"/>
                </a:solidFill>
              </a:rPr>
              <a:t> </a:t>
            </a:r>
            <a:endParaRPr lang="en-MY" sz="1600" b="1" dirty="0" smtClean="0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3" y="4697893"/>
            <a:ext cx="4119192" cy="203799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765" y="3695623"/>
            <a:ext cx="2561273" cy="158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 flipH="1">
            <a:off x="10609729" y="631397"/>
            <a:ext cx="2" cy="174087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114008" y="631397"/>
            <a:ext cx="0" cy="488274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36286" y="213895"/>
            <a:ext cx="7119428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Sistem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Keimunan</a:t>
            </a:r>
            <a:r>
              <a:rPr lang="en-MY" sz="2400" b="1" dirty="0" smtClean="0">
                <a:solidFill>
                  <a:schemeClr val="tx1"/>
                </a:solidFill>
              </a:rPr>
              <a:t> yang </a:t>
            </a:r>
            <a:r>
              <a:rPr lang="en-MY" sz="2400" b="1" dirty="0" err="1" smtClean="0">
                <a:solidFill>
                  <a:schemeClr val="tx1"/>
                </a:solidFill>
              </a:rPr>
              <a:t>Mantap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8276" y="1290918"/>
            <a:ext cx="3613417" cy="7682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Punca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Sistem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Keimunan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endParaRPr lang="en-MY" b="1" dirty="0" smtClean="0">
              <a:solidFill>
                <a:schemeClr val="tx1"/>
              </a:solidFill>
            </a:endParaRPr>
          </a:p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Menjadi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Lemah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hlinkClick r:id="" action="ppaction://noaction"/>
          </p:cNvPr>
          <p:cNvSpPr/>
          <p:nvPr/>
        </p:nvSpPr>
        <p:spPr>
          <a:xfrm>
            <a:off x="8293768" y="1263176"/>
            <a:ext cx="3359225" cy="884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Amalan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Menguatkan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Sistem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Keimunan</a:t>
            </a:r>
            <a:endParaRPr lang="en-MY" b="1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114008" y="631397"/>
            <a:ext cx="4222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655714" y="631397"/>
            <a:ext cx="95401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142" y="2372274"/>
            <a:ext cx="4964583" cy="43583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457" y="2373642"/>
            <a:ext cx="5173724" cy="4357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8993" y="297262"/>
            <a:ext cx="911673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Latihan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Formatif</a:t>
            </a:r>
            <a:r>
              <a:rPr lang="en-MY" sz="2400" b="1" dirty="0" smtClean="0">
                <a:solidFill>
                  <a:schemeClr val="tx1"/>
                </a:solidFill>
              </a:rPr>
              <a:t> 4.2 (</a:t>
            </a:r>
            <a:r>
              <a:rPr lang="en-MY" sz="2400" b="1" dirty="0" err="1" smtClean="0">
                <a:solidFill>
                  <a:schemeClr val="tx1"/>
                </a:solidFill>
              </a:rPr>
              <a:t>Rujuk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Buku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Teks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Sains</a:t>
            </a:r>
            <a:r>
              <a:rPr lang="en-MY" sz="2400" b="1" dirty="0" smtClean="0">
                <a:solidFill>
                  <a:schemeClr val="tx1"/>
                </a:solidFill>
              </a:rPr>
              <a:t> KSSM Ting. 2 : </a:t>
            </a:r>
            <a:r>
              <a:rPr lang="en-MY" sz="2400" b="1" dirty="0" err="1" smtClean="0">
                <a:solidFill>
                  <a:schemeClr val="tx1"/>
                </a:solidFill>
              </a:rPr>
              <a:t>ms</a:t>
            </a:r>
            <a:r>
              <a:rPr lang="en-MY" sz="2400" b="1" dirty="0" smtClean="0">
                <a:solidFill>
                  <a:schemeClr val="tx1"/>
                </a:solidFill>
              </a:rPr>
              <a:t> 88)</a:t>
            </a:r>
            <a:endParaRPr lang="en-MY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993" y="1270245"/>
            <a:ext cx="7345175" cy="975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94" y="2245894"/>
            <a:ext cx="8409668" cy="2935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93" y="5181600"/>
            <a:ext cx="8386439" cy="1516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6228" y="203062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smtClean="0">
                <a:solidFill>
                  <a:schemeClr val="tx1"/>
                </a:solidFill>
              </a:rPr>
              <a:t>BIDANG PEMBELAJARAN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6227" y="1205753"/>
            <a:ext cx="5318975" cy="9145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smtClean="0">
                <a:solidFill>
                  <a:schemeClr val="tx1"/>
                </a:solidFill>
              </a:rPr>
              <a:t>4.1 PENYAKIT BERJANGKIT DAN PENYAKIT TIDAK BERJANGKIT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6228" y="3278876"/>
            <a:ext cx="6287266" cy="7417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MY" sz="2000" b="1" dirty="0" err="1">
                <a:solidFill>
                  <a:schemeClr val="tx1"/>
                </a:solidFill>
              </a:rPr>
              <a:t>Membezakan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dan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berkomunikasi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 smtClean="0">
                <a:solidFill>
                  <a:schemeClr val="tx1"/>
                </a:solidFill>
              </a:rPr>
              <a:t>mengenai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 err="1" smtClean="0">
                <a:solidFill>
                  <a:schemeClr val="tx1"/>
                </a:solidFill>
              </a:rPr>
              <a:t>penyakit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berjangkit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dan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penyakit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 smtClean="0">
                <a:solidFill>
                  <a:schemeClr val="tx1"/>
                </a:solidFill>
              </a:rPr>
              <a:t>tidak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 err="1" smtClean="0">
                <a:solidFill>
                  <a:schemeClr val="tx1"/>
                </a:solidFill>
              </a:rPr>
              <a:t>berjangkit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>
                <a:solidFill>
                  <a:schemeClr val="tx1"/>
                </a:solidFill>
              </a:rPr>
              <a:t>.</a:t>
            </a:r>
            <a:endParaRPr lang="en-MY" sz="20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6228" y="2276185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smtClean="0">
                <a:solidFill>
                  <a:schemeClr val="tx1"/>
                </a:solidFill>
              </a:rPr>
              <a:t>HASIL PEMBELAJARAN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6227" y="4193410"/>
            <a:ext cx="6287266" cy="7147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MY" sz="2000" b="1" dirty="0" err="1">
                <a:solidFill>
                  <a:schemeClr val="tx1"/>
                </a:solidFill>
              </a:rPr>
              <a:t>Menerangkan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bagaimana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 smtClean="0">
                <a:solidFill>
                  <a:schemeClr val="tx1"/>
                </a:solidFill>
              </a:rPr>
              <a:t>penyakit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 err="1" smtClean="0">
                <a:solidFill>
                  <a:schemeClr val="tx1"/>
                </a:solidFill>
              </a:rPr>
              <a:t>berjangkit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disebarkan</a:t>
            </a:r>
            <a:r>
              <a:rPr lang="en-MY" sz="2400" b="1" dirty="0">
                <a:solidFill>
                  <a:schemeClr val="tx1"/>
                </a:solidFill>
              </a:rPr>
              <a:t>	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endParaRPr lang="en-MY" sz="2400" dirty="0"/>
          </a:p>
        </p:txBody>
      </p:sp>
      <p:sp>
        <p:nvSpPr>
          <p:cNvPr id="9" name="Rectangle 8"/>
          <p:cNvSpPr/>
          <p:nvPr/>
        </p:nvSpPr>
        <p:spPr>
          <a:xfrm>
            <a:off x="826227" y="5063324"/>
            <a:ext cx="6287266" cy="772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MY" sz="2000" b="1" dirty="0" err="1">
                <a:solidFill>
                  <a:schemeClr val="tx1"/>
                </a:solidFill>
              </a:rPr>
              <a:t>Mencerakinkan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penyebab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dan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penularan</a:t>
            </a:r>
            <a:endParaRPr lang="en-MY" sz="2000" b="1" dirty="0">
              <a:solidFill>
                <a:schemeClr val="tx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MY" sz="2000" b="1" dirty="0" err="1">
                <a:solidFill>
                  <a:schemeClr val="tx1"/>
                </a:solidFill>
              </a:rPr>
              <a:t>penyakit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berjangkit</a:t>
            </a:r>
            <a:r>
              <a:rPr lang="en-MY" sz="2000" b="1" dirty="0">
                <a:solidFill>
                  <a:schemeClr val="tx1"/>
                </a:solidFill>
              </a:rPr>
              <a:t>.</a:t>
            </a:r>
            <a:endParaRPr lang="en-MY" sz="20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6227" y="5968288"/>
            <a:ext cx="6287266" cy="7417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MY" sz="2000" b="1" dirty="0" err="1">
                <a:solidFill>
                  <a:schemeClr val="tx1"/>
                </a:solidFill>
              </a:rPr>
              <a:t>Menjana</a:t>
            </a:r>
            <a:r>
              <a:rPr lang="en-MY" sz="2000" b="1" dirty="0">
                <a:solidFill>
                  <a:schemeClr val="tx1"/>
                </a:solidFill>
              </a:rPr>
              <a:t> idea </a:t>
            </a:r>
            <a:r>
              <a:rPr lang="en-MY" sz="2000" b="1" dirty="0" err="1">
                <a:solidFill>
                  <a:schemeClr val="tx1"/>
                </a:solidFill>
              </a:rPr>
              <a:t>mekanisme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 smtClean="0">
                <a:solidFill>
                  <a:schemeClr val="tx1"/>
                </a:solidFill>
              </a:rPr>
              <a:t>menghalang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 err="1" smtClean="0">
                <a:solidFill>
                  <a:schemeClr val="tx1"/>
                </a:solidFill>
              </a:rPr>
              <a:t>penularan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penyakit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berjangkit</a:t>
            </a:r>
            <a:r>
              <a:rPr lang="en-MY" sz="2000" b="1" dirty="0">
                <a:solidFill>
                  <a:schemeClr val="tx1"/>
                </a:solidFill>
              </a:rPr>
              <a:t>.</a:t>
            </a:r>
            <a:endParaRPr lang="en-MY" sz="2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62359" y="203062"/>
            <a:ext cx="4590325" cy="5162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 flipH="1" flipV="1">
            <a:off x="2542369" y="559183"/>
            <a:ext cx="6286" cy="1364053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9695330" y="559182"/>
            <a:ext cx="13446" cy="1364054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455087" y="1332176"/>
            <a:ext cx="2963061" cy="5910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Penyakit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berjangkit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36513" y="170362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b="1" dirty="0" err="1" smtClean="0">
                <a:solidFill>
                  <a:schemeClr val="tx1"/>
                </a:solidFill>
              </a:rPr>
              <a:t>Penyakit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berjangkit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 smtClean="0">
                <a:solidFill>
                  <a:schemeClr val="tx1"/>
                </a:solidFill>
              </a:rPr>
              <a:t>dan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endParaRPr lang="en-MY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MY" sz="2000" b="1" dirty="0" err="1" smtClean="0">
                <a:solidFill>
                  <a:schemeClr val="tx1"/>
                </a:solidFill>
              </a:rPr>
              <a:t>penyakit</a:t>
            </a:r>
            <a:r>
              <a:rPr lang="en-MY" sz="2000" b="1" dirty="0" smtClean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tidak</a:t>
            </a:r>
            <a:r>
              <a:rPr lang="en-MY" sz="2000" b="1" dirty="0">
                <a:solidFill>
                  <a:schemeClr val="tx1"/>
                </a:solidFill>
              </a:rPr>
              <a:t> </a:t>
            </a:r>
            <a:r>
              <a:rPr lang="en-MY" sz="2000" b="1" dirty="0" err="1">
                <a:solidFill>
                  <a:schemeClr val="tx1"/>
                </a:solidFill>
              </a:rPr>
              <a:t>berjangkit</a:t>
            </a:r>
            <a:endParaRPr lang="en-MY" sz="2000" b="1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8755487" y="559182"/>
            <a:ext cx="953289" cy="0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926468" y="1332176"/>
            <a:ext cx="2963061" cy="5910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Penyakit</a:t>
            </a:r>
            <a:r>
              <a:rPr lang="en-MY" b="1" dirty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tidak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berjangkit</a:t>
            </a:r>
            <a:endParaRPr lang="en-MY" b="1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2548655" y="559182"/>
            <a:ext cx="815680" cy="4928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284176" y="2108811"/>
            <a:ext cx="3344638" cy="626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Disebabkan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patogen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secara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langsung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atau</a:t>
            </a:r>
            <a:r>
              <a:rPr lang="en-MY" sz="1600" i="1" dirty="0" smtClean="0">
                <a:solidFill>
                  <a:schemeClr val="tx1"/>
                </a:solidFill>
              </a:rPr>
              <a:t>  </a:t>
            </a:r>
            <a:r>
              <a:rPr lang="en-MY" sz="1600" i="1" dirty="0" err="1" smtClean="0">
                <a:solidFill>
                  <a:schemeClr val="tx1"/>
                </a:solidFill>
              </a:rPr>
              <a:t>melalui</a:t>
            </a:r>
            <a:r>
              <a:rPr lang="en-MY" sz="1600" i="1" dirty="0" smtClean="0">
                <a:solidFill>
                  <a:schemeClr val="tx1"/>
                </a:solidFill>
              </a:rPr>
              <a:t> medium / </a:t>
            </a:r>
            <a:r>
              <a:rPr lang="en-MY" sz="1600" i="1" dirty="0" err="1" smtClean="0">
                <a:solidFill>
                  <a:schemeClr val="tx1"/>
                </a:solidFill>
              </a:rPr>
              <a:t>vektor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20801" y="3016137"/>
            <a:ext cx="3308013" cy="9712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i="1" dirty="0" err="1" smtClean="0">
                <a:solidFill>
                  <a:schemeClr val="tx1"/>
                </a:solidFill>
              </a:rPr>
              <a:t>Cth</a:t>
            </a:r>
            <a:r>
              <a:rPr lang="en-MY" sz="1600" b="1" i="1" dirty="0" smtClean="0">
                <a:solidFill>
                  <a:schemeClr val="tx1"/>
                </a:solidFill>
              </a:rPr>
              <a:t>: </a:t>
            </a:r>
            <a:r>
              <a:rPr lang="en-MY" sz="1600" i="1" dirty="0" err="1" smtClean="0">
                <a:solidFill>
                  <a:schemeClr val="tx1"/>
                </a:solidFill>
              </a:rPr>
              <a:t>Tuberkulosis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selsema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kurap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panau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penyakit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kencing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tikus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demam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denggi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demam</a:t>
            </a:r>
            <a:r>
              <a:rPr lang="en-MY" sz="1600" i="1" dirty="0" smtClean="0">
                <a:solidFill>
                  <a:schemeClr val="tx1"/>
                </a:solidFill>
              </a:rPr>
              <a:t> malaria &amp; </a:t>
            </a:r>
            <a:r>
              <a:rPr lang="en-MY" sz="1600" i="1" dirty="0" err="1" smtClean="0">
                <a:solidFill>
                  <a:schemeClr val="tx1"/>
                </a:solidFill>
              </a:rPr>
              <a:t>demam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zika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4176" y="4303274"/>
            <a:ext cx="3344638" cy="673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Boleh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berpindah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daripada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individu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individu</a:t>
            </a:r>
            <a:r>
              <a:rPr lang="en-MY" sz="1600" i="1" dirty="0" smtClean="0">
                <a:solidFill>
                  <a:schemeClr val="tx1"/>
                </a:solidFill>
              </a:rPr>
              <a:t> lain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735679" y="2108811"/>
            <a:ext cx="3344638" cy="626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Disebabkan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faktor</a:t>
            </a:r>
            <a:r>
              <a:rPr lang="en-MY" sz="1600" i="1" dirty="0" smtClean="0">
                <a:solidFill>
                  <a:schemeClr val="tx1"/>
                </a:solidFill>
              </a:rPr>
              <a:t> genetic / </a:t>
            </a:r>
            <a:r>
              <a:rPr lang="en-MY" sz="1600" i="1" dirty="0" err="1" smtClean="0">
                <a:solidFill>
                  <a:schemeClr val="tx1"/>
                </a:solidFill>
              </a:rPr>
              <a:t>gaya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hidup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35679" y="2991562"/>
            <a:ext cx="3344638" cy="626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Cth</a:t>
            </a:r>
            <a:r>
              <a:rPr lang="en-MY" sz="1600" i="1" dirty="0" smtClean="0">
                <a:solidFill>
                  <a:schemeClr val="tx1"/>
                </a:solidFill>
              </a:rPr>
              <a:t>: </a:t>
            </a:r>
            <a:r>
              <a:rPr lang="en-MY" sz="1600" i="1" dirty="0" err="1" smtClean="0">
                <a:solidFill>
                  <a:schemeClr val="tx1"/>
                </a:solidFill>
              </a:rPr>
              <a:t>Kanser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hipertensi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diabetis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asma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penyakit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kardiovaskular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35679" y="3871599"/>
            <a:ext cx="3344638" cy="626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Tidak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boleh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berindah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daripada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individu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individu</a:t>
            </a:r>
            <a:r>
              <a:rPr lang="en-MY" sz="1600" i="1" dirty="0" smtClean="0">
                <a:solidFill>
                  <a:schemeClr val="tx1"/>
                </a:solidFill>
              </a:rPr>
              <a:t> lain</a:t>
            </a:r>
            <a:endParaRPr lang="en-MY" sz="1600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6468" y="4626741"/>
            <a:ext cx="2982463" cy="1666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290" y="5084678"/>
            <a:ext cx="2949033" cy="1710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flipH="1" flipV="1">
            <a:off x="2107323" y="1537958"/>
            <a:ext cx="17312" cy="1798286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721326" y="414890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Bagaimanakah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Penyakit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Berjangkit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Disebarkan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4656" y="450299"/>
            <a:ext cx="2792208" cy="10495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>
                <a:solidFill>
                  <a:schemeClr val="tx1"/>
                </a:solidFill>
              </a:rPr>
              <a:t>Penyakit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berjangkit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disebarkan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melalui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patogen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4656" y="2552177"/>
            <a:ext cx="2792208" cy="560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Contoh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4656" y="1686556"/>
            <a:ext cx="4752804" cy="5665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i="1" dirty="0" err="1" smtClean="0">
                <a:solidFill>
                  <a:schemeClr val="tx1"/>
                </a:solidFill>
              </a:rPr>
              <a:t>Patogen</a:t>
            </a:r>
            <a:r>
              <a:rPr lang="en-MY" sz="1600" i="1" dirty="0" smtClean="0">
                <a:solidFill>
                  <a:schemeClr val="tx1"/>
                </a:solidFill>
              </a:rPr>
              <a:t> 	: </a:t>
            </a:r>
            <a:r>
              <a:rPr lang="en-MY" sz="1600" i="1" dirty="0" err="1" smtClean="0">
                <a:solidFill>
                  <a:schemeClr val="tx1"/>
                </a:solidFill>
              </a:rPr>
              <a:t>Organisma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menyebabkan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penyakit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26717" y="1686556"/>
            <a:ext cx="3651603" cy="7225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Patogen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disebarkan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oleh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b="1" i="1" dirty="0" err="1" smtClean="0">
                <a:solidFill>
                  <a:schemeClr val="tx1"/>
                </a:solidFill>
              </a:rPr>
              <a:t>vektor</a:t>
            </a:r>
            <a:r>
              <a:rPr lang="en-MY" sz="1600" b="1" i="1" dirty="0" smtClean="0">
                <a:solidFill>
                  <a:schemeClr val="tx1"/>
                </a:solidFill>
              </a:rPr>
              <a:t> (</a:t>
            </a:r>
            <a:r>
              <a:rPr lang="en-MY" sz="1600" b="1" i="1" dirty="0" err="1" smtClean="0">
                <a:solidFill>
                  <a:schemeClr val="tx1"/>
                </a:solidFill>
              </a:rPr>
              <a:t>pembawa</a:t>
            </a:r>
            <a:r>
              <a:rPr lang="en-MY" sz="1600" b="1" i="1" dirty="0" smtClean="0">
                <a:solidFill>
                  <a:schemeClr val="tx1"/>
                </a:solidFill>
              </a:rPr>
              <a:t> </a:t>
            </a:r>
            <a:r>
              <a:rPr lang="en-MY" sz="1600" b="1" i="1" dirty="0" err="1" smtClean="0">
                <a:solidFill>
                  <a:schemeClr val="tx1"/>
                </a:solidFill>
              </a:rPr>
              <a:t>patogen</a:t>
            </a:r>
            <a:r>
              <a:rPr lang="en-MY" sz="1600" b="1" i="1" dirty="0" smtClean="0">
                <a:solidFill>
                  <a:schemeClr val="tx1"/>
                </a:solidFill>
              </a:rPr>
              <a:t>)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b="1" i="1" dirty="0" smtClean="0">
                <a:solidFill>
                  <a:schemeClr val="tx1"/>
                </a:solidFill>
              </a:rPr>
              <a:t> medium (air, </a:t>
            </a:r>
            <a:r>
              <a:rPr lang="en-MY" sz="1600" b="1" i="1" dirty="0" err="1" smtClean="0">
                <a:solidFill>
                  <a:schemeClr val="tx1"/>
                </a:solidFill>
              </a:rPr>
              <a:t>udara</a:t>
            </a:r>
            <a:r>
              <a:rPr lang="en-MY" sz="1600" b="1" i="1" dirty="0" smtClean="0">
                <a:solidFill>
                  <a:schemeClr val="tx1"/>
                </a:solidFill>
              </a:rPr>
              <a:t> &amp; </a:t>
            </a:r>
            <a:r>
              <a:rPr lang="en-MY" sz="1600" b="1" i="1" dirty="0" err="1" smtClean="0">
                <a:solidFill>
                  <a:schemeClr val="tx1"/>
                </a:solidFill>
              </a:rPr>
              <a:t>sentuhan</a:t>
            </a:r>
            <a:r>
              <a:rPr lang="en-MY" sz="1600" b="1" i="1" dirty="0" smtClean="0">
                <a:solidFill>
                  <a:schemeClr val="tx1"/>
                </a:solidFill>
              </a:rPr>
              <a:t>)</a:t>
            </a:r>
            <a:endParaRPr lang="en-MY" sz="1600" b="1" i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4656" y="3336244"/>
            <a:ext cx="2792208" cy="681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smtClean="0">
                <a:solidFill>
                  <a:schemeClr val="tx1"/>
                </a:solidFill>
              </a:rPr>
              <a:t>Virus, </a:t>
            </a:r>
            <a:r>
              <a:rPr lang="en-MY" sz="1600" i="1" dirty="0" err="1" smtClean="0">
                <a:solidFill>
                  <a:schemeClr val="tx1"/>
                </a:solidFill>
              </a:rPr>
              <a:t>bakteria</a:t>
            </a:r>
            <a:r>
              <a:rPr lang="en-MY" sz="1600" i="1" dirty="0" smtClean="0">
                <a:solidFill>
                  <a:schemeClr val="tx1"/>
                </a:solidFill>
              </a:rPr>
              <a:t>, protozoa, </a:t>
            </a:r>
            <a:r>
              <a:rPr lang="en-MY" sz="1600" i="1" dirty="0" err="1" smtClean="0">
                <a:solidFill>
                  <a:schemeClr val="tx1"/>
                </a:solidFill>
              </a:rPr>
              <a:t>kulat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cacing</a:t>
            </a:r>
            <a:endParaRPr lang="en-MY" sz="1600" i="1" dirty="0">
              <a:solidFill>
                <a:schemeClr val="tx1"/>
              </a:solidFill>
            </a:endParaRPr>
          </a:p>
        </p:txBody>
      </p:sp>
      <p:cxnSp>
        <p:nvCxnSpPr>
          <p:cNvPr id="23" name="Straight Connector 22"/>
          <p:cNvCxnSpPr>
            <a:stCxn id="2" idx="1"/>
          </p:cNvCxnSpPr>
          <p:nvPr/>
        </p:nvCxnSpPr>
        <p:spPr>
          <a:xfrm flipH="1">
            <a:off x="3366864" y="827014"/>
            <a:ext cx="354462" cy="0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6" idx="3"/>
          </p:cNvCxnSpPr>
          <p:nvPr/>
        </p:nvCxnSpPr>
        <p:spPr>
          <a:xfrm>
            <a:off x="5327460" y="1969826"/>
            <a:ext cx="1199257" cy="0"/>
          </a:xfrm>
          <a:prstGeom prst="straightConnector1">
            <a:avLst/>
          </a:prstGeom>
          <a:ln w="38100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1992" y="2856544"/>
            <a:ext cx="8198424" cy="3194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3403" y="-637112"/>
            <a:ext cx="5319347" cy="7495112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5526741" y="1593747"/>
            <a:ext cx="1" cy="654114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85947" y="1598979"/>
            <a:ext cx="1" cy="654114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436513" y="85106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Penyakit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Bawaan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Udara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843" y="2192225"/>
            <a:ext cx="2792208" cy="560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Jangkitan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titisan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75669" y="3776601"/>
            <a:ext cx="2792208" cy="560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Langkah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pencegahan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50288" y="2097039"/>
            <a:ext cx="2792208" cy="560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Jangkitan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habuk</a:t>
            </a:r>
            <a:endParaRPr lang="en-MY" b="1" dirty="0">
              <a:solidFill>
                <a:schemeClr val="tx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0686511" y="500945"/>
            <a:ext cx="1" cy="654114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89843" y="2880127"/>
            <a:ext cx="3289150" cy="14750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Percikan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titisan</a:t>
            </a:r>
            <a:r>
              <a:rPr lang="en-MY" sz="1600" i="1" dirty="0" smtClean="0">
                <a:solidFill>
                  <a:schemeClr val="tx1"/>
                </a:solidFill>
              </a:rPr>
              <a:t> air yang </a:t>
            </a:r>
            <a:r>
              <a:rPr lang="en-MY" sz="1600" i="1" dirty="0" err="1" smtClean="0">
                <a:solidFill>
                  <a:schemeClr val="tx1"/>
                </a:solidFill>
              </a:rPr>
              <a:t>mengandungi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patogen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daripada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mulut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hidung</a:t>
            </a:r>
            <a:r>
              <a:rPr lang="en-MY" sz="1600" i="1" dirty="0" smtClean="0">
                <a:solidFill>
                  <a:schemeClr val="tx1"/>
                </a:solidFill>
              </a:rPr>
              <a:t>. 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Cth</a:t>
            </a:r>
            <a:r>
              <a:rPr lang="en-MY" sz="1600" i="1" dirty="0" smtClean="0">
                <a:solidFill>
                  <a:schemeClr val="tx1"/>
                </a:solidFill>
              </a:rPr>
              <a:t> : </a:t>
            </a:r>
            <a:r>
              <a:rPr lang="en-MY" sz="1600" i="1" dirty="0" err="1" smtClean="0">
                <a:solidFill>
                  <a:schemeClr val="tx1"/>
                </a:solidFill>
              </a:rPr>
              <a:t>Bersin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batuk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bercakap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menguap</a:t>
            </a:r>
            <a:r>
              <a:rPr lang="en-MY" sz="1600" i="1" dirty="0">
                <a:solidFill>
                  <a:schemeClr val="tx1"/>
                </a:solidFill>
              </a:rPr>
              <a:t> </a:t>
            </a:r>
            <a:r>
              <a:rPr lang="en-MY" sz="1600" i="1" dirty="0" smtClean="0">
                <a:solidFill>
                  <a:schemeClr val="tx1"/>
                </a:solidFill>
              </a:rPr>
              <a:t>&amp; </a:t>
            </a:r>
            <a:r>
              <a:rPr lang="en-MY" sz="1600" i="1" dirty="0" err="1" smtClean="0">
                <a:solidFill>
                  <a:schemeClr val="tx1"/>
                </a:solidFill>
              </a:rPr>
              <a:t>bernafas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84304" y="4625935"/>
            <a:ext cx="4068546" cy="18891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Menutup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mulut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hidung</a:t>
            </a:r>
            <a:r>
              <a:rPr lang="en-MY" sz="1600" i="1" dirty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semasa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bersin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r>
              <a:rPr lang="en-MY" sz="1600" i="1" dirty="0" err="1" smtClean="0">
                <a:solidFill>
                  <a:schemeClr val="tx1"/>
                </a:solidFill>
              </a:rPr>
              <a:t>batuk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atau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menguap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Tidak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meludah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merata</a:t>
            </a:r>
            <a:r>
              <a:rPr lang="en-MY" sz="1600" i="1" dirty="0" smtClean="0">
                <a:solidFill>
                  <a:schemeClr val="tx1"/>
                </a:solidFill>
              </a:rPr>
              <a:t>-rata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Elak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diri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daripada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tempat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sesak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Memastikan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tempat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tinggal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cukup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cahaya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kerana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sinar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ultraungu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boleh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membunuh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sesetengah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mikroorganisma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77910" y="2877790"/>
            <a:ext cx="3336963" cy="11703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Bakteria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dalam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ludah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pesakit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sudah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kering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membentuk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spora</a:t>
            </a:r>
            <a:r>
              <a:rPr lang="en-MY" sz="1600" i="1" dirty="0" smtClean="0">
                <a:solidFill>
                  <a:schemeClr val="tx1"/>
                </a:solidFill>
              </a:rPr>
              <a:t>.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Disebarkan</a:t>
            </a:r>
            <a:r>
              <a:rPr lang="en-MY" sz="1600" i="1" dirty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melalui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habuk</a:t>
            </a:r>
            <a:r>
              <a:rPr lang="en-MY" sz="1600" i="1" dirty="0" smtClean="0">
                <a:solidFill>
                  <a:schemeClr val="tx1"/>
                </a:solidFill>
              </a:rPr>
              <a:t> &amp; </a:t>
            </a:r>
            <a:r>
              <a:rPr lang="en-MY" sz="1600" i="1" dirty="0" err="1" smtClean="0">
                <a:solidFill>
                  <a:schemeClr val="tx1"/>
                </a:solidFill>
              </a:rPr>
              <a:t>angin</a:t>
            </a:r>
            <a:endParaRPr lang="en-MY" sz="1600" i="1" dirty="0">
              <a:solidFill>
                <a:schemeClr val="tx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578993" y="951944"/>
            <a:ext cx="1" cy="654114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685947" y="1606058"/>
            <a:ext cx="3840794" cy="0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9086221" y="1077621"/>
            <a:ext cx="2792208" cy="560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Contoh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penyakit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407286" y="1765167"/>
            <a:ext cx="2150078" cy="15246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Tuberkulosis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Selsema</a:t>
            </a:r>
            <a:r>
              <a:rPr lang="en-MY" sz="1600" i="1" dirty="0" smtClean="0">
                <a:solidFill>
                  <a:schemeClr val="tx1"/>
                </a:solidFill>
              </a:rPr>
              <a:t>, 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smtClean="0">
                <a:solidFill>
                  <a:schemeClr val="tx1"/>
                </a:solidFill>
              </a:rPr>
              <a:t>SARS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Nfluenza</a:t>
            </a:r>
            <a:r>
              <a:rPr lang="en-MY" sz="1600" i="1" dirty="0" smtClean="0">
                <a:solidFill>
                  <a:schemeClr val="tx1"/>
                </a:solidFill>
              </a:rPr>
              <a:t> A (H1N1) 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Cacar</a:t>
            </a:r>
            <a:r>
              <a:rPr lang="en-MY" sz="1600" i="1" dirty="0" smtClean="0">
                <a:solidFill>
                  <a:schemeClr val="tx1"/>
                </a:solidFill>
              </a:rPr>
              <a:t> Air</a:t>
            </a:r>
            <a:endParaRPr lang="en-MY" sz="1600" i="1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8148918" y="983967"/>
            <a:ext cx="6558" cy="2792634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755487" y="497230"/>
            <a:ext cx="1897363" cy="0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975" y="1361523"/>
            <a:ext cx="6089999" cy="35735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36513" y="246470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Penyakit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Bawaan</a:t>
            </a:r>
            <a:r>
              <a:rPr lang="en-MY" sz="2400" b="1" dirty="0" smtClean="0">
                <a:solidFill>
                  <a:schemeClr val="tx1"/>
                </a:solidFill>
              </a:rPr>
              <a:t> Air  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2739" y="1696979"/>
            <a:ext cx="2792208" cy="560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Punca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98686" y="2722675"/>
            <a:ext cx="2792208" cy="560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Contoh</a:t>
            </a:r>
            <a:r>
              <a:rPr lang="en-MY" b="1" dirty="0" smtClean="0">
                <a:solidFill>
                  <a:schemeClr val="tx1"/>
                </a:solidFill>
              </a:rPr>
              <a:t>  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6406" y="2470300"/>
            <a:ext cx="3684875" cy="16579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Biasa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berlaku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kawasan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tanpa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bekalan</a:t>
            </a:r>
            <a:r>
              <a:rPr lang="en-MY" sz="1600" i="1" dirty="0" smtClean="0">
                <a:solidFill>
                  <a:schemeClr val="tx1"/>
                </a:solidFill>
              </a:rPr>
              <a:t> air </a:t>
            </a:r>
            <a:r>
              <a:rPr lang="en-MY" sz="1600" i="1" dirty="0" err="1" smtClean="0">
                <a:solidFill>
                  <a:schemeClr val="tx1"/>
                </a:solidFill>
              </a:rPr>
              <a:t>tidak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terawat</a:t>
            </a:r>
            <a:r>
              <a:rPr lang="en-MY" sz="1600" i="1" dirty="0" smtClean="0">
                <a:solidFill>
                  <a:schemeClr val="tx1"/>
                </a:solidFill>
              </a:rPr>
              <a:t>.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Pembuangan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tinja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mengandungi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patogen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dalam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sungai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Banjir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Sanitasi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tidak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sempurna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84468" y="3453915"/>
            <a:ext cx="1820644" cy="10642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Kolera</a:t>
            </a:r>
            <a:endParaRPr lang="en-MY" sz="1600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Demam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kepialu</a:t>
            </a:r>
            <a:endParaRPr lang="en-MY" sz="1600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Disentri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ameba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stCxn id="2" idx="1"/>
          </p:cNvCxnSpPr>
          <p:nvPr/>
        </p:nvCxnSpPr>
        <p:spPr>
          <a:xfrm flipH="1" flipV="1">
            <a:off x="2420472" y="656832"/>
            <a:ext cx="1016041" cy="1762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8765967" y="655070"/>
            <a:ext cx="1016041" cy="1762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9792488" y="653308"/>
            <a:ext cx="1" cy="1014908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15233" y="655070"/>
            <a:ext cx="5239" cy="1013146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116263" y="1696978"/>
            <a:ext cx="2792208" cy="773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Langkah-langkah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pencegahan</a:t>
            </a:r>
            <a:r>
              <a:rPr lang="en-MY" b="1" dirty="0" smtClean="0">
                <a:solidFill>
                  <a:schemeClr val="tx1"/>
                </a:solidFill>
              </a:rPr>
              <a:t>  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79687" y="2671410"/>
            <a:ext cx="3265359" cy="1685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Mencampurkan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klorin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dalam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kolam</a:t>
            </a:r>
            <a:r>
              <a:rPr lang="en-MY" sz="1600" i="1" dirty="0" smtClean="0">
                <a:solidFill>
                  <a:schemeClr val="tx1"/>
                </a:solidFill>
              </a:rPr>
              <a:t> / </a:t>
            </a:r>
            <a:r>
              <a:rPr lang="en-MY" sz="1600" i="1" dirty="0" err="1" smtClean="0">
                <a:solidFill>
                  <a:schemeClr val="tx1"/>
                </a:solidFill>
              </a:rPr>
              <a:t>sistem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bekalan</a:t>
            </a:r>
            <a:r>
              <a:rPr lang="en-MY" sz="1600" i="1" dirty="0" smtClean="0">
                <a:solidFill>
                  <a:schemeClr val="tx1"/>
                </a:solidFill>
              </a:rPr>
              <a:t> air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Tandas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mempunyai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sistem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sanitasi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sempurna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Mendidihkan</a:t>
            </a:r>
            <a:r>
              <a:rPr lang="en-MY" sz="1600" i="1" dirty="0" smtClean="0">
                <a:solidFill>
                  <a:schemeClr val="tx1"/>
                </a:solidFill>
              </a:rPr>
              <a:t> air </a:t>
            </a:r>
            <a:r>
              <a:rPr lang="en-MY" sz="1600" i="1" dirty="0" err="1" smtClean="0">
                <a:solidFill>
                  <a:schemeClr val="tx1"/>
                </a:solidFill>
              </a:rPr>
              <a:t>sebelum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diminum</a:t>
            </a:r>
            <a:endParaRPr lang="en-MY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i="1" dirty="0" err="1" smtClean="0">
                <a:solidFill>
                  <a:schemeClr val="tx1"/>
                </a:solidFill>
              </a:rPr>
              <a:t>Mencuci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tangan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dengan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sabun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0527" y="4826800"/>
            <a:ext cx="1743134" cy="1211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918" y="4734819"/>
            <a:ext cx="1788855" cy="13059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t="45489"/>
          <a:stretch>
            <a:fillRect/>
          </a:stretch>
        </p:blipFill>
        <p:spPr>
          <a:xfrm>
            <a:off x="8395276" y="4966868"/>
            <a:ext cx="1757422" cy="15078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b="53214"/>
          <a:stretch>
            <a:fillRect/>
          </a:stretch>
        </p:blipFill>
        <p:spPr>
          <a:xfrm>
            <a:off x="4413830" y="5292868"/>
            <a:ext cx="1757422" cy="1294160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V="1">
            <a:off x="6881562" y="1070718"/>
            <a:ext cx="1" cy="1651957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flipV="1">
            <a:off x="1274164" y="2067213"/>
            <a:ext cx="10084" cy="2807449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436513" y="85106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Jangkitan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Penyakit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Melalui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Sentuhan</a:t>
            </a:r>
            <a:r>
              <a:rPr lang="en-MY" sz="2400" b="1" dirty="0" smtClean="0">
                <a:solidFill>
                  <a:schemeClr val="tx1"/>
                </a:solidFill>
              </a:rPr>
              <a:t>  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1974" y="1460839"/>
            <a:ext cx="2792208" cy="560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Contoh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3513" y="2492739"/>
            <a:ext cx="1858454" cy="5282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Panau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endParaRPr lang="en-MY" sz="1600" i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2410" y="3976596"/>
            <a:ext cx="1861806" cy="4673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i="1" dirty="0" err="1" smtClean="0">
                <a:solidFill>
                  <a:schemeClr val="tx1"/>
                </a:solidFill>
              </a:rPr>
              <a:t>Punca</a:t>
            </a:r>
            <a:r>
              <a:rPr lang="en-MY" sz="1600" b="1" i="1" dirty="0" smtClean="0">
                <a:solidFill>
                  <a:schemeClr val="tx1"/>
                </a:solidFill>
              </a:rPr>
              <a:t> : </a:t>
            </a:r>
            <a:r>
              <a:rPr lang="en-MY" sz="1600" i="1" dirty="0" err="1" smtClean="0">
                <a:solidFill>
                  <a:schemeClr val="tx1"/>
                </a:solidFill>
              </a:rPr>
              <a:t>Kulat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endCxn id="6" idx="1"/>
          </p:cNvCxnSpPr>
          <p:nvPr/>
        </p:nvCxnSpPr>
        <p:spPr>
          <a:xfrm>
            <a:off x="1284248" y="2756867"/>
            <a:ext cx="469265" cy="1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43429" y="4610534"/>
            <a:ext cx="1858454" cy="5282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Kurap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endParaRPr lang="en-MY" sz="1600" i="1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274164" y="4874662"/>
            <a:ext cx="469265" cy="1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Brace 21"/>
          <p:cNvSpPr/>
          <p:nvPr/>
        </p:nvSpPr>
        <p:spPr>
          <a:xfrm>
            <a:off x="3777274" y="2553644"/>
            <a:ext cx="389745" cy="4005313"/>
          </a:xfrm>
          <a:prstGeom prst="rightBrac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0779" y="3106467"/>
            <a:ext cx="1791104" cy="1222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677" y="5244887"/>
            <a:ext cx="1834206" cy="125316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901841" y="1332546"/>
            <a:ext cx="1861806" cy="5806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Sifilis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01841" y="2209735"/>
            <a:ext cx="1861806" cy="5806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Gonorea</a:t>
            </a:r>
            <a:r>
              <a:rPr lang="en-MY" sz="1600" i="1" dirty="0" smtClean="0">
                <a:solidFill>
                  <a:schemeClr val="tx1"/>
                </a:solidFill>
              </a:rPr>
              <a:t>  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439027" y="1833545"/>
            <a:ext cx="2614494" cy="4673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i="1" dirty="0" err="1" smtClean="0">
                <a:solidFill>
                  <a:schemeClr val="tx1"/>
                </a:solidFill>
              </a:rPr>
              <a:t>Jangkitan</a:t>
            </a:r>
            <a:r>
              <a:rPr lang="en-MY" sz="1600" b="1" i="1" dirty="0" smtClean="0">
                <a:solidFill>
                  <a:schemeClr val="tx1"/>
                </a:solidFill>
              </a:rPr>
              <a:t> : </a:t>
            </a:r>
            <a:r>
              <a:rPr lang="en-MY" sz="1600" i="1" dirty="0" err="1" smtClean="0">
                <a:solidFill>
                  <a:schemeClr val="tx1"/>
                </a:solidFill>
              </a:rPr>
              <a:t>Hubungan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seks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42410" y="4671456"/>
            <a:ext cx="2192861" cy="744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i="1" dirty="0" err="1" smtClean="0">
                <a:solidFill>
                  <a:schemeClr val="tx1"/>
                </a:solidFill>
              </a:rPr>
              <a:t>Jangkitan</a:t>
            </a:r>
            <a:r>
              <a:rPr lang="en-MY" sz="1600" b="1" i="1" dirty="0" smtClean="0">
                <a:solidFill>
                  <a:schemeClr val="tx1"/>
                </a:solidFill>
              </a:rPr>
              <a:t> : </a:t>
            </a:r>
            <a:endParaRPr lang="en-MY" sz="1600" b="1" i="1" dirty="0" smtClean="0">
              <a:solidFill>
                <a:schemeClr val="tx1"/>
              </a:solidFill>
            </a:endParaRPr>
          </a:p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Sentuhan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kulit</a:t>
            </a:r>
            <a:r>
              <a:rPr lang="en-MY" sz="1600" i="1" dirty="0" smtClean="0">
                <a:solidFill>
                  <a:schemeClr val="tx1"/>
                </a:solidFill>
              </a:rPr>
              <a:t> / </a:t>
            </a:r>
            <a:r>
              <a:rPr lang="en-MY" sz="1600" i="1" dirty="0" err="1" smtClean="0">
                <a:solidFill>
                  <a:schemeClr val="tx1"/>
                </a:solidFill>
              </a:rPr>
              <a:t>pakaian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893681" y="3136952"/>
            <a:ext cx="1861806" cy="5806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smtClean="0">
                <a:solidFill>
                  <a:schemeClr val="tx1"/>
                </a:solidFill>
              </a:rPr>
              <a:t>HIV (AIDS)  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439027" y="2975322"/>
            <a:ext cx="2614494" cy="8717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b="1" i="1" dirty="0" err="1" smtClean="0">
                <a:solidFill>
                  <a:schemeClr val="tx1"/>
                </a:solidFill>
              </a:rPr>
              <a:t>Jangkitan</a:t>
            </a:r>
            <a:r>
              <a:rPr lang="en-MY" sz="1600" b="1" i="1" dirty="0" smtClean="0">
                <a:solidFill>
                  <a:schemeClr val="tx1"/>
                </a:solidFill>
              </a:rPr>
              <a:t> : </a:t>
            </a:r>
            <a:endParaRPr lang="en-MY" sz="1600" b="1" i="1" dirty="0" smtClean="0">
              <a:solidFill>
                <a:schemeClr val="tx1"/>
              </a:solidFill>
            </a:endParaRPr>
          </a:p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Hubungan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seks</a:t>
            </a:r>
            <a:r>
              <a:rPr lang="en-MY" sz="1600" i="1" dirty="0" smtClean="0">
                <a:solidFill>
                  <a:schemeClr val="tx1"/>
                </a:solidFill>
              </a:rPr>
              <a:t> &amp; </a:t>
            </a:r>
            <a:r>
              <a:rPr lang="en-MY" sz="1600" i="1" dirty="0" err="1" smtClean="0">
                <a:solidFill>
                  <a:schemeClr val="tx1"/>
                </a:solidFill>
              </a:rPr>
              <a:t>perkongsian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jarum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sp>
        <p:nvSpPr>
          <p:cNvPr id="36" name="Right Brace 35"/>
          <p:cNvSpPr/>
          <p:nvPr/>
        </p:nvSpPr>
        <p:spPr>
          <a:xfrm>
            <a:off x="9056324" y="1332546"/>
            <a:ext cx="281875" cy="1424321"/>
          </a:xfrm>
          <a:prstGeom prst="rightBrac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7" name="Right Brace 36"/>
          <p:cNvSpPr/>
          <p:nvPr/>
        </p:nvSpPr>
        <p:spPr>
          <a:xfrm>
            <a:off x="9110261" y="3104810"/>
            <a:ext cx="174003" cy="612811"/>
          </a:xfrm>
          <a:prstGeom prst="rightBrac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38" name="Straight Connector 37"/>
          <p:cNvCxnSpPr>
            <a:endCxn id="3" idx="3"/>
          </p:cNvCxnSpPr>
          <p:nvPr/>
        </p:nvCxnSpPr>
        <p:spPr>
          <a:xfrm flipH="1" flipV="1">
            <a:off x="3774182" y="1741069"/>
            <a:ext cx="3113574" cy="1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223343" y="1733229"/>
            <a:ext cx="1" cy="1677986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29" idx="1"/>
          </p:cNvCxnSpPr>
          <p:nvPr/>
        </p:nvCxnSpPr>
        <p:spPr>
          <a:xfrm>
            <a:off x="6223343" y="2492738"/>
            <a:ext cx="678498" cy="7332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33" idx="1"/>
          </p:cNvCxnSpPr>
          <p:nvPr/>
        </p:nvCxnSpPr>
        <p:spPr>
          <a:xfrm>
            <a:off x="6242807" y="3427286"/>
            <a:ext cx="650874" cy="1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36513" y="85106"/>
            <a:ext cx="5318974" cy="8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Jangkitan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Penyakit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Melalui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Vektor</a:t>
            </a:r>
            <a:r>
              <a:rPr lang="en-MY" sz="2400" b="1" dirty="0" smtClean="0">
                <a:solidFill>
                  <a:schemeClr val="tx1"/>
                </a:solidFill>
              </a:rPr>
              <a:t>    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4305" y="1383260"/>
            <a:ext cx="3792784" cy="560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Apakah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itu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vektor</a:t>
            </a:r>
            <a:r>
              <a:rPr lang="en-MY" b="1" dirty="0">
                <a:solidFill>
                  <a:schemeClr val="tx1"/>
                </a:solidFill>
              </a:rPr>
              <a:t>?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4304" y="2179369"/>
            <a:ext cx="3792785" cy="536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i="1" dirty="0" err="1" smtClean="0">
                <a:solidFill>
                  <a:schemeClr val="tx1"/>
                </a:solidFill>
              </a:rPr>
              <a:t>Haiwan</a:t>
            </a:r>
            <a:r>
              <a:rPr lang="en-MY" sz="1600" i="1" dirty="0" smtClean="0">
                <a:solidFill>
                  <a:schemeClr val="tx1"/>
                </a:solidFill>
              </a:rPr>
              <a:t> yang </a:t>
            </a:r>
            <a:r>
              <a:rPr lang="en-MY" sz="1600" i="1" dirty="0" err="1" smtClean="0">
                <a:solidFill>
                  <a:schemeClr val="tx1"/>
                </a:solidFill>
              </a:rPr>
              <a:t>memindahkan</a:t>
            </a:r>
            <a:r>
              <a:rPr lang="en-MY" sz="1600" i="1" dirty="0" smtClean="0">
                <a:solidFill>
                  <a:schemeClr val="tx1"/>
                </a:solidFill>
              </a:rPr>
              <a:t> </a:t>
            </a:r>
            <a:r>
              <a:rPr lang="en-MY" sz="1600" i="1" dirty="0" err="1" smtClean="0">
                <a:solidFill>
                  <a:schemeClr val="tx1"/>
                </a:solidFill>
              </a:rPr>
              <a:t>patogen</a:t>
            </a:r>
            <a:endParaRPr lang="en-MY" sz="1600" i="1" dirty="0" smtClean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9437012" y="497230"/>
            <a:ext cx="0" cy="511299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799083" y="497230"/>
            <a:ext cx="0" cy="829962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3" idx="3"/>
          </p:cNvCxnSpPr>
          <p:nvPr/>
        </p:nvCxnSpPr>
        <p:spPr>
          <a:xfrm flipH="1">
            <a:off x="8755487" y="497230"/>
            <a:ext cx="681525" cy="0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3" idx="1"/>
          </p:cNvCxnSpPr>
          <p:nvPr/>
        </p:nvCxnSpPr>
        <p:spPr>
          <a:xfrm>
            <a:off x="1799083" y="497230"/>
            <a:ext cx="1637430" cy="0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0857" y="1820819"/>
            <a:ext cx="2484132" cy="48928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4989" y="1745976"/>
            <a:ext cx="2480400" cy="49677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540620" y="1084856"/>
            <a:ext cx="3792784" cy="560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err="1" smtClean="0">
                <a:solidFill>
                  <a:schemeClr val="tx1"/>
                </a:solidFill>
              </a:rPr>
              <a:t>Vektor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dan</a:t>
            </a:r>
            <a:r>
              <a:rPr lang="en-MY" b="1" dirty="0" smtClean="0">
                <a:solidFill>
                  <a:schemeClr val="tx1"/>
                </a:solidFill>
              </a:rPr>
              <a:t> </a:t>
            </a:r>
            <a:r>
              <a:rPr lang="en-MY" b="1" dirty="0" err="1" smtClean="0">
                <a:solidFill>
                  <a:schemeClr val="tx1"/>
                </a:solidFill>
              </a:rPr>
              <a:t>patogen</a:t>
            </a:r>
            <a:endParaRPr lang="en-MY" b="1" dirty="0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5" y="3395664"/>
            <a:ext cx="6998114" cy="3318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66999" y="253913"/>
            <a:ext cx="2767926" cy="17097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 dirty="0" err="1" smtClean="0">
                <a:solidFill>
                  <a:schemeClr val="tx1"/>
                </a:solidFill>
              </a:rPr>
              <a:t>Bagaimanakah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Vektor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Menyebarkan</a:t>
            </a:r>
            <a:r>
              <a:rPr lang="en-MY" sz="2400" b="1" dirty="0" smtClean="0">
                <a:solidFill>
                  <a:schemeClr val="tx1"/>
                </a:solidFill>
              </a:rPr>
              <a:t> </a:t>
            </a:r>
            <a:r>
              <a:rPr lang="en-MY" sz="2400" b="1" dirty="0" err="1" smtClean="0">
                <a:solidFill>
                  <a:schemeClr val="tx1"/>
                </a:solidFill>
              </a:rPr>
              <a:t>Penyakit</a:t>
            </a:r>
            <a:r>
              <a:rPr lang="en-MY" sz="2400" b="1" dirty="0" smtClean="0">
                <a:solidFill>
                  <a:schemeClr val="tx1"/>
                </a:solidFill>
              </a:rPr>
              <a:t> ?</a:t>
            </a:r>
            <a:endParaRPr lang="en-MY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17" y="253914"/>
            <a:ext cx="4753979" cy="6409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335" y="253914"/>
            <a:ext cx="4216893" cy="6409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0</TotalTime>
  <Words>5693</Words>
  <Application>WPS Presentation</Application>
  <PresentationFormat>Custom</PresentationFormat>
  <Paragraphs>278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Arial</vt:lpstr>
      <vt:lpstr>SimSun</vt:lpstr>
      <vt:lpstr>Wingdings</vt:lpstr>
      <vt:lpstr>Arial</vt:lpstr>
      <vt:lpstr>Corbel</vt:lpstr>
      <vt:lpstr>Microsoft YaHei</vt:lpstr>
      <vt:lpstr>Arial Unicode MS</vt:lpstr>
      <vt:lpstr>Calibri</vt:lpstr>
      <vt:lpstr>Parallax</vt:lpstr>
      <vt:lpstr>BAB 4 KESIHATAN MANUSIA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BAB 1 BIODIVERSITI</dc:title>
  <dc:creator>amanz samad</dc:creator>
  <cp:lastModifiedBy>USER</cp:lastModifiedBy>
  <cp:revision>112</cp:revision>
  <dcterms:created xsi:type="dcterms:W3CDTF">2017-12-03T13:45:00Z</dcterms:created>
  <dcterms:modified xsi:type="dcterms:W3CDTF">2020-06-29T01:22:20Z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1033-11.2.0.9431</vt:lpwstr>
  </property>
</Properties>
</file>