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7" r:id="rId2"/>
    <p:sldId id="355" r:id="rId3"/>
    <p:sldId id="256" r:id="rId4"/>
    <p:sldId id="411" r:id="rId5"/>
    <p:sldId id="408" r:id="rId6"/>
    <p:sldId id="409" r:id="rId7"/>
    <p:sldId id="412" r:id="rId8"/>
    <p:sldId id="416" r:id="rId9"/>
    <p:sldId id="415" r:id="rId10"/>
    <p:sldId id="437" r:id="rId11"/>
    <p:sldId id="413" r:id="rId12"/>
    <p:sldId id="418" r:id="rId13"/>
    <p:sldId id="419" r:id="rId14"/>
    <p:sldId id="438" r:id="rId15"/>
    <p:sldId id="410" r:id="rId16"/>
    <p:sldId id="421" r:id="rId17"/>
    <p:sldId id="420" r:id="rId18"/>
    <p:sldId id="422" r:id="rId19"/>
    <p:sldId id="423" r:id="rId20"/>
    <p:sldId id="465" r:id="rId21"/>
    <p:sldId id="466" r:id="rId22"/>
    <p:sldId id="467" r:id="rId23"/>
    <p:sldId id="425" r:id="rId24"/>
    <p:sldId id="426" r:id="rId25"/>
    <p:sldId id="427" r:id="rId26"/>
    <p:sldId id="428" r:id="rId27"/>
    <p:sldId id="429" r:id="rId28"/>
    <p:sldId id="430" r:id="rId29"/>
    <p:sldId id="432" r:id="rId30"/>
    <p:sldId id="433" r:id="rId31"/>
    <p:sldId id="431" r:id="rId32"/>
    <p:sldId id="435" r:id="rId33"/>
    <p:sldId id="434" r:id="rId34"/>
    <p:sldId id="436" r:id="rId35"/>
    <p:sldId id="439" r:id="rId36"/>
    <p:sldId id="440" r:id="rId37"/>
    <p:sldId id="441" r:id="rId38"/>
    <p:sldId id="442" r:id="rId39"/>
    <p:sldId id="443" r:id="rId40"/>
    <p:sldId id="444" r:id="rId41"/>
    <p:sldId id="445" r:id="rId42"/>
    <p:sldId id="446" r:id="rId43"/>
    <p:sldId id="447" r:id="rId44"/>
    <p:sldId id="448" r:id="rId45"/>
    <p:sldId id="449" r:id="rId46"/>
    <p:sldId id="450" r:id="rId47"/>
    <p:sldId id="451" r:id="rId48"/>
    <p:sldId id="452" r:id="rId49"/>
    <p:sldId id="453" r:id="rId50"/>
    <p:sldId id="454" r:id="rId51"/>
    <p:sldId id="455" r:id="rId52"/>
    <p:sldId id="456" r:id="rId53"/>
    <p:sldId id="457" r:id="rId54"/>
    <p:sldId id="458" r:id="rId55"/>
    <p:sldId id="459" r:id="rId56"/>
    <p:sldId id="460" r:id="rId57"/>
    <p:sldId id="461" r:id="rId58"/>
    <p:sldId id="462" r:id="rId59"/>
    <p:sldId id="463" r:id="rId60"/>
    <p:sldId id="464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521D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075" autoAdjust="0"/>
  </p:normalViewPr>
  <p:slideViewPr>
    <p:cSldViewPr snapToGrid="0">
      <p:cViewPr varScale="1">
        <p:scale>
          <a:sx n="70" d="100"/>
          <a:sy n="70" d="100"/>
        </p:scale>
        <p:origin x="738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82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1DA95C-2A3E-4A51-83F8-26EBEA71ECF3}" type="doc">
      <dgm:prSet loTypeId="urn:microsoft.com/office/officeart/2011/layout/HexagonRadial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E216ED5-D4B9-4AE8-B132-D37509B52619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  <a:latin typeface="Arial Narrow" panose="020B0606020202030204" pitchFamily="34" charset="0"/>
            </a:rPr>
            <a:t>KAEDAH PENGASINGAN CAMPURAN</a:t>
          </a:r>
          <a:endParaRPr lang="en-US" sz="2000" b="1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A0509C78-084A-4CF9-B653-0BF67D498E79}" type="parTrans" cxnId="{AAB84C19-A1D9-44D4-AB2E-91960237EE15}">
      <dgm:prSet/>
      <dgm:spPr/>
      <dgm:t>
        <a:bodyPr/>
        <a:lstStyle/>
        <a:p>
          <a:endParaRPr lang="en-US"/>
        </a:p>
      </dgm:t>
    </dgm:pt>
    <dgm:pt modelId="{BE401369-4CA3-4AB1-B594-14F584D40061}" type="sibTrans" cxnId="{AAB84C19-A1D9-44D4-AB2E-91960237EE15}">
      <dgm:prSet/>
      <dgm:spPr/>
      <dgm:t>
        <a:bodyPr/>
        <a:lstStyle/>
        <a:p>
          <a:endParaRPr lang="en-US"/>
        </a:p>
      </dgm:t>
    </dgm:pt>
    <dgm:pt modelId="{00CF59D8-0CF8-4DAF-A738-3ED5BE031F7B}">
      <dgm:prSet phldrT="[Text]" custT="1"/>
      <dgm:spPr/>
      <dgm:t>
        <a:bodyPr/>
        <a:lstStyle/>
        <a:p>
          <a:r>
            <a:rPr lang="en-US" sz="2800" b="1" dirty="0" err="1" smtClean="0">
              <a:solidFill>
                <a:schemeClr val="tx1"/>
              </a:solidFill>
              <a:latin typeface="Agency FB" panose="020B0503020202020204" pitchFamily="34" charset="0"/>
            </a:rPr>
            <a:t>Penurasan</a:t>
          </a:r>
          <a:endParaRPr lang="en-US" sz="28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AADFA5DC-79A4-4EC1-99E3-1A1F363975D2}" type="parTrans" cxnId="{D8CB0AF1-53C0-4BDC-BCA1-969841C51C60}">
      <dgm:prSet/>
      <dgm:spPr/>
      <dgm:t>
        <a:bodyPr/>
        <a:lstStyle/>
        <a:p>
          <a:endParaRPr lang="en-US"/>
        </a:p>
      </dgm:t>
    </dgm:pt>
    <dgm:pt modelId="{5C8AED7C-E24D-4DF7-BA67-8236CE442734}" type="sibTrans" cxnId="{D8CB0AF1-53C0-4BDC-BCA1-969841C51C60}">
      <dgm:prSet/>
      <dgm:spPr/>
      <dgm:t>
        <a:bodyPr/>
        <a:lstStyle/>
        <a:p>
          <a:endParaRPr lang="en-US"/>
        </a:p>
      </dgm:t>
    </dgm:pt>
    <dgm:pt modelId="{46AFCFFE-F139-499F-AE09-D56B43694F29}">
      <dgm:prSet phldrT="[Text]" custT="1"/>
      <dgm:spPr/>
      <dgm:t>
        <a:bodyPr/>
        <a:lstStyle/>
        <a:p>
          <a:r>
            <a:rPr lang="en-US" sz="2800" b="1" dirty="0" err="1" smtClean="0">
              <a:solidFill>
                <a:schemeClr val="tx1"/>
              </a:solidFill>
              <a:latin typeface="Agency FB" panose="020B0503020202020204" pitchFamily="34" charset="0"/>
            </a:rPr>
            <a:t>Penyulingan</a:t>
          </a:r>
          <a:endParaRPr lang="en-US" sz="28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794B5406-879C-419B-8A71-24FBD3F09044}" type="parTrans" cxnId="{090D1D28-78BB-44D3-A600-9EEF0EED123A}">
      <dgm:prSet/>
      <dgm:spPr/>
      <dgm:t>
        <a:bodyPr/>
        <a:lstStyle/>
        <a:p>
          <a:endParaRPr lang="en-US"/>
        </a:p>
      </dgm:t>
    </dgm:pt>
    <dgm:pt modelId="{02088256-5DF3-4DBD-A9B4-65A8B0F6E14F}" type="sibTrans" cxnId="{090D1D28-78BB-44D3-A600-9EEF0EED123A}">
      <dgm:prSet/>
      <dgm:spPr/>
      <dgm:t>
        <a:bodyPr/>
        <a:lstStyle/>
        <a:p>
          <a:endParaRPr lang="en-US"/>
        </a:p>
      </dgm:t>
    </dgm:pt>
    <dgm:pt modelId="{FA7BDE33-940D-40AE-9C9E-23A135206861}">
      <dgm:prSet phldrT="[Text]" custT="1"/>
      <dgm:spPr/>
      <dgm:t>
        <a:bodyPr/>
        <a:lstStyle/>
        <a:p>
          <a:r>
            <a:rPr lang="en-US" sz="2400" b="1" dirty="0" err="1" smtClean="0">
              <a:solidFill>
                <a:schemeClr val="tx1"/>
              </a:solidFill>
              <a:latin typeface="Agency FB" panose="020B0503020202020204" pitchFamily="34" charset="0"/>
            </a:rPr>
            <a:t>Pemisahan</a:t>
          </a:r>
          <a:r>
            <a:rPr lang="en-US" sz="2400" b="1" dirty="0" smtClean="0">
              <a:solidFill>
                <a:schemeClr val="tx1"/>
              </a:solidFill>
              <a:latin typeface="Agency FB" panose="020B0503020202020204" pitchFamily="34" charset="0"/>
            </a:rPr>
            <a:t> </a:t>
          </a:r>
          <a:r>
            <a:rPr lang="en-US" sz="2400" b="1" dirty="0" err="1" smtClean="0">
              <a:solidFill>
                <a:schemeClr val="tx1"/>
              </a:solidFill>
              <a:latin typeface="Agency FB" panose="020B0503020202020204" pitchFamily="34" charset="0"/>
            </a:rPr>
            <a:t>menggunakan</a:t>
          </a:r>
          <a:r>
            <a:rPr lang="en-US" sz="2400" b="1" dirty="0" smtClean="0">
              <a:solidFill>
                <a:schemeClr val="tx1"/>
              </a:solidFill>
              <a:latin typeface="Agency FB" panose="020B0503020202020204" pitchFamily="34" charset="0"/>
            </a:rPr>
            <a:t> magnet</a:t>
          </a:r>
          <a:endParaRPr lang="en-US" sz="2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4E4E92C7-BA4F-4204-BAC9-8BA8C503D776}" type="parTrans" cxnId="{733748F8-0DE6-4542-9F30-8B8C769803FB}">
      <dgm:prSet/>
      <dgm:spPr/>
      <dgm:t>
        <a:bodyPr/>
        <a:lstStyle/>
        <a:p>
          <a:endParaRPr lang="en-US"/>
        </a:p>
      </dgm:t>
    </dgm:pt>
    <dgm:pt modelId="{AB911BF5-7254-4BF3-AB0D-95961E4D7E7D}" type="sibTrans" cxnId="{733748F8-0DE6-4542-9F30-8B8C769803FB}">
      <dgm:prSet/>
      <dgm:spPr/>
      <dgm:t>
        <a:bodyPr/>
        <a:lstStyle/>
        <a:p>
          <a:endParaRPr lang="en-US"/>
        </a:p>
      </dgm:t>
    </dgm:pt>
    <dgm:pt modelId="{1ACC961C-75C9-40F0-9839-09EFF13FD56E}">
      <dgm:prSet phldrT="[Text]" custT="1"/>
      <dgm:spPr/>
      <dgm:t>
        <a:bodyPr/>
        <a:lstStyle/>
        <a:p>
          <a:r>
            <a:rPr lang="en-US" sz="2400" b="1" dirty="0" err="1" smtClean="0">
              <a:solidFill>
                <a:schemeClr val="tx1"/>
              </a:solidFill>
              <a:latin typeface="Agency FB" panose="020B0503020202020204" pitchFamily="34" charset="0"/>
            </a:rPr>
            <a:t>Pengenapan</a:t>
          </a:r>
          <a:endParaRPr lang="en-US" sz="2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7113564A-D519-4CEA-AB23-DD53878D9D0B}" type="parTrans" cxnId="{46E78A87-455F-4006-94C9-770E9CD11E57}">
      <dgm:prSet/>
      <dgm:spPr/>
      <dgm:t>
        <a:bodyPr/>
        <a:lstStyle/>
        <a:p>
          <a:endParaRPr lang="en-US"/>
        </a:p>
      </dgm:t>
    </dgm:pt>
    <dgm:pt modelId="{E34C3196-2CE7-4CE4-AE7F-EBB5BC6B322E}" type="sibTrans" cxnId="{46E78A87-455F-4006-94C9-770E9CD11E57}">
      <dgm:prSet/>
      <dgm:spPr/>
      <dgm:t>
        <a:bodyPr/>
        <a:lstStyle/>
        <a:p>
          <a:endParaRPr lang="en-US"/>
        </a:p>
      </dgm:t>
    </dgm:pt>
    <dgm:pt modelId="{7A791299-D685-446A-9F5C-6EDCE237ADF6}">
      <dgm:prSet phldrT="[Text]" custT="1"/>
      <dgm:spPr/>
      <dgm:t>
        <a:bodyPr/>
        <a:lstStyle/>
        <a:p>
          <a:r>
            <a:rPr lang="en-US" sz="2400" b="1" dirty="0" err="1" smtClean="0">
              <a:solidFill>
                <a:schemeClr val="tx1"/>
              </a:solidFill>
              <a:latin typeface="Agency FB" panose="020B0503020202020204" pitchFamily="34" charset="0"/>
            </a:rPr>
            <a:t>Pengapungan</a:t>
          </a:r>
          <a:endParaRPr lang="en-US" sz="24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22153CB4-E386-4669-AE95-25A0F65B7594}" type="parTrans" cxnId="{E2614F29-ABC3-44C6-ADDE-88B34553FF14}">
      <dgm:prSet/>
      <dgm:spPr/>
      <dgm:t>
        <a:bodyPr/>
        <a:lstStyle/>
        <a:p>
          <a:endParaRPr lang="en-US"/>
        </a:p>
      </dgm:t>
    </dgm:pt>
    <dgm:pt modelId="{25191969-0649-4F9A-8A02-0ABFE42B7F94}" type="sibTrans" cxnId="{E2614F29-ABC3-44C6-ADDE-88B34553FF14}">
      <dgm:prSet/>
      <dgm:spPr/>
      <dgm:t>
        <a:bodyPr/>
        <a:lstStyle/>
        <a:p>
          <a:endParaRPr lang="en-US"/>
        </a:p>
      </dgm:t>
    </dgm:pt>
    <dgm:pt modelId="{C824FB99-FD07-47A7-898C-6DC7F09BB1B5}">
      <dgm:prSet phldrT="[Text]" custT="1"/>
      <dgm:spPr>
        <a:solidFill>
          <a:srgbClr val="FF33CC"/>
        </a:solidFill>
      </dgm:spPr>
      <dgm:t>
        <a:bodyPr/>
        <a:lstStyle/>
        <a:p>
          <a:r>
            <a:rPr lang="en-US" sz="2300" b="1" dirty="0" err="1" smtClean="0">
              <a:solidFill>
                <a:schemeClr val="tx1"/>
              </a:solidFill>
              <a:latin typeface="Agency FB" panose="020B0503020202020204" pitchFamily="34" charset="0"/>
            </a:rPr>
            <a:t>Kromatografi</a:t>
          </a:r>
          <a:endParaRPr lang="en-US" sz="2300" b="1" dirty="0">
            <a:solidFill>
              <a:schemeClr val="tx1"/>
            </a:solidFill>
            <a:latin typeface="Agency FB" panose="020B0503020202020204" pitchFamily="34" charset="0"/>
          </a:endParaRPr>
        </a:p>
      </dgm:t>
    </dgm:pt>
    <dgm:pt modelId="{346DA980-7902-46E4-A9B2-5E8D3E31D84E}" type="parTrans" cxnId="{2DB8AD8C-ED86-4319-84D4-84EEE8895301}">
      <dgm:prSet/>
      <dgm:spPr/>
      <dgm:t>
        <a:bodyPr/>
        <a:lstStyle/>
        <a:p>
          <a:endParaRPr lang="en-US"/>
        </a:p>
      </dgm:t>
    </dgm:pt>
    <dgm:pt modelId="{F29F2D99-0AFA-43E9-AD9F-AEA2F1FAA049}" type="sibTrans" cxnId="{2DB8AD8C-ED86-4319-84D4-84EEE8895301}">
      <dgm:prSet/>
      <dgm:spPr/>
      <dgm:t>
        <a:bodyPr/>
        <a:lstStyle/>
        <a:p>
          <a:endParaRPr lang="en-US"/>
        </a:p>
      </dgm:t>
    </dgm:pt>
    <dgm:pt modelId="{292ADE11-E10D-410A-9C14-B6213AAD99CB}" type="pres">
      <dgm:prSet presAssocID="{A11DA95C-2A3E-4A51-83F8-26EBEA71ECF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CEC10C1-E5BD-4932-A069-7322D2100614}" type="pres">
      <dgm:prSet presAssocID="{9E216ED5-D4B9-4AE8-B132-D37509B52619}" presName="Parent" presStyleLbl="node0" presStyleIdx="0" presStyleCnt="1" custLinFactNeighborX="89786" custLinFactNeighborY="15709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C6A5A5DA-F231-4084-BF14-2902D298C12F}" type="pres">
      <dgm:prSet presAssocID="{00CF59D8-0CF8-4DAF-A738-3ED5BE031F7B}" presName="Accent1" presStyleCnt="0"/>
      <dgm:spPr/>
    </dgm:pt>
    <dgm:pt modelId="{7766BCDD-36A4-45D0-95C6-B3989D37E1F3}" type="pres">
      <dgm:prSet presAssocID="{00CF59D8-0CF8-4DAF-A738-3ED5BE031F7B}" presName="Accent" presStyleLbl="bgShp" presStyleIdx="0" presStyleCnt="6"/>
      <dgm:spPr/>
    </dgm:pt>
    <dgm:pt modelId="{07171519-EAEF-4604-B251-89408CA14E1B}" type="pres">
      <dgm:prSet presAssocID="{00CF59D8-0CF8-4DAF-A738-3ED5BE031F7B}" presName="Child1" presStyleLbl="node1" presStyleIdx="0" presStyleCnt="6" custLinFactX="9563" custLinFactNeighborX="100000" custLinFactNeighborY="191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4D5ABE-D556-4A2E-BD84-40C3FFFF7776}" type="pres">
      <dgm:prSet presAssocID="{46AFCFFE-F139-499F-AE09-D56B43694F29}" presName="Accent2" presStyleCnt="0"/>
      <dgm:spPr/>
    </dgm:pt>
    <dgm:pt modelId="{62A5168A-1BA1-45CA-8423-BC991C327543}" type="pres">
      <dgm:prSet presAssocID="{46AFCFFE-F139-499F-AE09-D56B43694F29}" presName="Accent" presStyleLbl="bgShp" presStyleIdx="1" presStyleCnt="6" custLinFactX="100000" custLinFactNeighborX="137973" custLinFactNeighborY="41802"/>
      <dgm:spPr/>
    </dgm:pt>
    <dgm:pt modelId="{B54CA4DE-7E03-4A5F-8C4A-485C50B9D3CF}" type="pres">
      <dgm:prSet presAssocID="{46AFCFFE-F139-499F-AE09-D56B43694F29}" presName="Child2" presStyleLbl="node1" presStyleIdx="1" presStyleCnt="6" custLinFactX="9563" custLinFactNeighborX="100000" custLinFactNeighborY="191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09276C-2554-4222-8B7E-D64000E7FC76}" type="pres">
      <dgm:prSet presAssocID="{FA7BDE33-940D-40AE-9C9E-23A135206861}" presName="Accent3" presStyleCnt="0"/>
      <dgm:spPr/>
    </dgm:pt>
    <dgm:pt modelId="{9DC6D5A3-57F8-4B91-A887-2A187B8A7B8B}" type="pres">
      <dgm:prSet presAssocID="{FA7BDE33-940D-40AE-9C9E-23A135206861}" presName="Accent" presStyleLbl="bgShp" presStyleIdx="2" presStyleCnt="6" custLinFactX="100000" custLinFactNeighborX="137973" custLinFactNeighborY="41802"/>
      <dgm:spPr/>
    </dgm:pt>
    <dgm:pt modelId="{B1783BDC-4E98-4FCA-9AF1-19B6912FC377}" type="pres">
      <dgm:prSet presAssocID="{FA7BDE33-940D-40AE-9C9E-23A135206861}" presName="Child3" presStyleLbl="node1" presStyleIdx="2" presStyleCnt="6" custLinFactX="9563" custLinFactNeighborX="100000" custLinFactNeighborY="191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72217D-53CC-4EAE-A389-3CE0312272C9}" type="pres">
      <dgm:prSet presAssocID="{1ACC961C-75C9-40F0-9839-09EFF13FD56E}" presName="Accent4" presStyleCnt="0"/>
      <dgm:spPr/>
    </dgm:pt>
    <dgm:pt modelId="{61868E7C-CCFD-4781-A46A-893BC0B712EF}" type="pres">
      <dgm:prSet presAssocID="{1ACC961C-75C9-40F0-9839-09EFF13FD56E}" presName="Accent" presStyleLbl="bgShp" presStyleIdx="3" presStyleCnt="6" custLinFactX="100000" custLinFactNeighborX="137973" custLinFactNeighborY="41802"/>
      <dgm:spPr/>
    </dgm:pt>
    <dgm:pt modelId="{4149A50B-FABB-4956-92CE-3C5EA65F9353}" type="pres">
      <dgm:prSet presAssocID="{1ACC961C-75C9-40F0-9839-09EFF13FD56E}" presName="Child4" presStyleLbl="node1" presStyleIdx="3" presStyleCnt="6" custLinFactX="9563" custLinFactNeighborX="100000" custLinFactNeighborY="191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98B5DE-689A-4720-A72B-024216743169}" type="pres">
      <dgm:prSet presAssocID="{7A791299-D685-446A-9F5C-6EDCE237ADF6}" presName="Accent5" presStyleCnt="0"/>
      <dgm:spPr/>
    </dgm:pt>
    <dgm:pt modelId="{28C57E42-E3F8-40D6-AB88-EC6DE63C150A}" type="pres">
      <dgm:prSet presAssocID="{7A791299-D685-446A-9F5C-6EDCE237ADF6}" presName="Accent" presStyleLbl="bgShp" presStyleIdx="4" presStyleCnt="6" custLinFactX="100000" custLinFactNeighborX="137973" custLinFactNeighborY="41802"/>
      <dgm:spPr/>
    </dgm:pt>
    <dgm:pt modelId="{130BDEAE-D052-4D8F-9FCA-4BEA56FCB187}" type="pres">
      <dgm:prSet presAssocID="{7A791299-D685-446A-9F5C-6EDCE237ADF6}" presName="Child5" presStyleLbl="node1" presStyleIdx="4" presStyleCnt="6" custLinFactX="9563" custLinFactNeighborX="100000" custLinFactNeighborY="191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BDF121-1276-40F6-9B95-2A54B2965D65}" type="pres">
      <dgm:prSet presAssocID="{C824FB99-FD07-47A7-898C-6DC7F09BB1B5}" presName="Accent6" presStyleCnt="0"/>
      <dgm:spPr/>
    </dgm:pt>
    <dgm:pt modelId="{4D7B09EA-657B-487C-9155-966400E7206D}" type="pres">
      <dgm:prSet presAssocID="{C824FB99-FD07-47A7-898C-6DC7F09BB1B5}" presName="Accent" presStyleLbl="bgShp" presStyleIdx="5" presStyleCnt="6" custLinFactX="100000" custLinFactNeighborX="137973" custLinFactNeighborY="41802"/>
      <dgm:spPr/>
      <dgm:t>
        <a:bodyPr/>
        <a:lstStyle/>
        <a:p>
          <a:endParaRPr lang="en-US"/>
        </a:p>
      </dgm:t>
    </dgm:pt>
    <dgm:pt modelId="{F20C4350-B34D-4BA1-9E13-B8A39B852EFC}" type="pres">
      <dgm:prSet presAssocID="{C824FB99-FD07-47A7-898C-6DC7F09BB1B5}" presName="Child6" presStyleLbl="node1" presStyleIdx="5" presStyleCnt="6" custScaleX="113058" custScaleY="102254" custLinFactX="9563" custLinFactNeighborX="100000" custLinFactNeighborY="191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614F29-ABC3-44C6-ADDE-88B34553FF14}" srcId="{9E216ED5-D4B9-4AE8-B132-D37509B52619}" destId="{7A791299-D685-446A-9F5C-6EDCE237ADF6}" srcOrd="4" destOrd="0" parTransId="{22153CB4-E386-4669-AE95-25A0F65B7594}" sibTransId="{25191969-0649-4F9A-8A02-0ABFE42B7F94}"/>
    <dgm:cxn modelId="{D8CB0AF1-53C0-4BDC-BCA1-969841C51C60}" srcId="{9E216ED5-D4B9-4AE8-B132-D37509B52619}" destId="{00CF59D8-0CF8-4DAF-A738-3ED5BE031F7B}" srcOrd="0" destOrd="0" parTransId="{AADFA5DC-79A4-4EC1-99E3-1A1F363975D2}" sibTransId="{5C8AED7C-E24D-4DF7-BA67-8236CE442734}"/>
    <dgm:cxn modelId="{17BC77B2-E323-4535-8378-6610CCDDD9E1}" type="presOf" srcId="{FA7BDE33-940D-40AE-9C9E-23A135206861}" destId="{B1783BDC-4E98-4FCA-9AF1-19B6912FC377}" srcOrd="0" destOrd="0" presId="urn:microsoft.com/office/officeart/2011/layout/HexagonRadial"/>
    <dgm:cxn modelId="{DBE6603F-A45E-4DF6-877D-E7E698D86FFA}" type="presOf" srcId="{1ACC961C-75C9-40F0-9839-09EFF13FD56E}" destId="{4149A50B-FABB-4956-92CE-3C5EA65F9353}" srcOrd="0" destOrd="0" presId="urn:microsoft.com/office/officeart/2011/layout/HexagonRadial"/>
    <dgm:cxn modelId="{5ADE88CD-4B6D-4BAB-9724-B0AD331420C9}" type="presOf" srcId="{C824FB99-FD07-47A7-898C-6DC7F09BB1B5}" destId="{F20C4350-B34D-4BA1-9E13-B8A39B852EFC}" srcOrd="0" destOrd="0" presId="urn:microsoft.com/office/officeart/2011/layout/HexagonRadial"/>
    <dgm:cxn modelId="{94AFA022-978F-468E-8F14-6DD35AD7DD67}" type="presOf" srcId="{00CF59D8-0CF8-4DAF-A738-3ED5BE031F7B}" destId="{07171519-EAEF-4604-B251-89408CA14E1B}" srcOrd="0" destOrd="0" presId="urn:microsoft.com/office/officeart/2011/layout/HexagonRadial"/>
    <dgm:cxn modelId="{1F79BA47-A4AC-43A5-8487-93D6589D1991}" type="presOf" srcId="{7A791299-D685-446A-9F5C-6EDCE237ADF6}" destId="{130BDEAE-D052-4D8F-9FCA-4BEA56FCB187}" srcOrd="0" destOrd="0" presId="urn:microsoft.com/office/officeart/2011/layout/HexagonRadial"/>
    <dgm:cxn modelId="{46E78A87-455F-4006-94C9-770E9CD11E57}" srcId="{9E216ED5-D4B9-4AE8-B132-D37509B52619}" destId="{1ACC961C-75C9-40F0-9839-09EFF13FD56E}" srcOrd="3" destOrd="0" parTransId="{7113564A-D519-4CEA-AB23-DD53878D9D0B}" sibTransId="{E34C3196-2CE7-4CE4-AE7F-EBB5BC6B322E}"/>
    <dgm:cxn modelId="{AAB84C19-A1D9-44D4-AB2E-91960237EE15}" srcId="{A11DA95C-2A3E-4A51-83F8-26EBEA71ECF3}" destId="{9E216ED5-D4B9-4AE8-B132-D37509B52619}" srcOrd="0" destOrd="0" parTransId="{A0509C78-084A-4CF9-B653-0BF67D498E79}" sibTransId="{BE401369-4CA3-4AB1-B594-14F584D40061}"/>
    <dgm:cxn modelId="{2DB8AD8C-ED86-4319-84D4-84EEE8895301}" srcId="{9E216ED5-D4B9-4AE8-B132-D37509B52619}" destId="{C824FB99-FD07-47A7-898C-6DC7F09BB1B5}" srcOrd="5" destOrd="0" parTransId="{346DA980-7902-46E4-A9B2-5E8D3E31D84E}" sibTransId="{F29F2D99-0AFA-43E9-AD9F-AEA2F1FAA049}"/>
    <dgm:cxn modelId="{22F90AB1-E631-48FC-8A1A-64D49F3E3285}" type="presOf" srcId="{9E216ED5-D4B9-4AE8-B132-D37509B52619}" destId="{7CEC10C1-E5BD-4932-A069-7322D2100614}" srcOrd="0" destOrd="0" presId="urn:microsoft.com/office/officeart/2011/layout/HexagonRadial"/>
    <dgm:cxn modelId="{733748F8-0DE6-4542-9F30-8B8C769803FB}" srcId="{9E216ED5-D4B9-4AE8-B132-D37509B52619}" destId="{FA7BDE33-940D-40AE-9C9E-23A135206861}" srcOrd="2" destOrd="0" parTransId="{4E4E92C7-BA4F-4204-BAC9-8BA8C503D776}" sibTransId="{AB911BF5-7254-4BF3-AB0D-95961E4D7E7D}"/>
    <dgm:cxn modelId="{0B408812-17CF-40A8-B833-76BA2AFAEBA4}" type="presOf" srcId="{46AFCFFE-F139-499F-AE09-D56B43694F29}" destId="{B54CA4DE-7E03-4A5F-8C4A-485C50B9D3CF}" srcOrd="0" destOrd="0" presId="urn:microsoft.com/office/officeart/2011/layout/HexagonRadial"/>
    <dgm:cxn modelId="{090D1D28-78BB-44D3-A600-9EEF0EED123A}" srcId="{9E216ED5-D4B9-4AE8-B132-D37509B52619}" destId="{46AFCFFE-F139-499F-AE09-D56B43694F29}" srcOrd="1" destOrd="0" parTransId="{794B5406-879C-419B-8A71-24FBD3F09044}" sibTransId="{02088256-5DF3-4DBD-A9B4-65A8B0F6E14F}"/>
    <dgm:cxn modelId="{AD4A859E-E1B6-41A5-8CB0-127AD22A735A}" type="presOf" srcId="{A11DA95C-2A3E-4A51-83F8-26EBEA71ECF3}" destId="{292ADE11-E10D-410A-9C14-B6213AAD99CB}" srcOrd="0" destOrd="0" presId="urn:microsoft.com/office/officeart/2011/layout/HexagonRadial"/>
    <dgm:cxn modelId="{DDCC549C-13DA-4594-8980-4C1E23F81258}" type="presParOf" srcId="{292ADE11-E10D-410A-9C14-B6213AAD99CB}" destId="{7CEC10C1-E5BD-4932-A069-7322D2100614}" srcOrd="0" destOrd="0" presId="urn:microsoft.com/office/officeart/2011/layout/HexagonRadial"/>
    <dgm:cxn modelId="{98639F46-1882-4846-891F-E47861EED321}" type="presParOf" srcId="{292ADE11-E10D-410A-9C14-B6213AAD99CB}" destId="{C6A5A5DA-F231-4084-BF14-2902D298C12F}" srcOrd="1" destOrd="0" presId="urn:microsoft.com/office/officeart/2011/layout/HexagonRadial"/>
    <dgm:cxn modelId="{3685FCC3-4824-4A8D-8E12-BAEF830D7596}" type="presParOf" srcId="{C6A5A5DA-F231-4084-BF14-2902D298C12F}" destId="{7766BCDD-36A4-45D0-95C6-B3989D37E1F3}" srcOrd="0" destOrd="0" presId="urn:microsoft.com/office/officeart/2011/layout/HexagonRadial"/>
    <dgm:cxn modelId="{5C4E4AE5-7326-4061-810B-162821709497}" type="presParOf" srcId="{292ADE11-E10D-410A-9C14-B6213AAD99CB}" destId="{07171519-EAEF-4604-B251-89408CA14E1B}" srcOrd="2" destOrd="0" presId="urn:microsoft.com/office/officeart/2011/layout/HexagonRadial"/>
    <dgm:cxn modelId="{98139063-B76C-4D49-A2B9-06B370A85CF9}" type="presParOf" srcId="{292ADE11-E10D-410A-9C14-B6213AAD99CB}" destId="{0E4D5ABE-D556-4A2E-BD84-40C3FFFF7776}" srcOrd="3" destOrd="0" presId="urn:microsoft.com/office/officeart/2011/layout/HexagonRadial"/>
    <dgm:cxn modelId="{7677288B-BA0B-437D-B980-A7247CAC9ED1}" type="presParOf" srcId="{0E4D5ABE-D556-4A2E-BD84-40C3FFFF7776}" destId="{62A5168A-1BA1-45CA-8423-BC991C327543}" srcOrd="0" destOrd="0" presId="urn:microsoft.com/office/officeart/2011/layout/HexagonRadial"/>
    <dgm:cxn modelId="{FBC1C52B-EADD-4830-AE29-CE31387BE9B7}" type="presParOf" srcId="{292ADE11-E10D-410A-9C14-B6213AAD99CB}" destId="{B54CA4DE-7E03-4A5F-8C4A-485C50B9D3CF}" srcOrd="4" destOrd="0" presId="urn:microsoft.com/office/officeart/2011/layout/HexagonRadial"/>
    <dgm:cxn modelId="{ACA5F330-9020-42F3-A488-72925087311E}" type="presParOf" srcId="{292ADE11-E10D-410A-9C14-B6213AAD99CB}" destId="{8109276C-2554-4222-8B7E-D64000E7FC76}" srcOrd="5" destOrd="0" presId="urn:microsoft.com/office/officeart/2011/layout/HexagonRadial"/>
    <dgm:cxn modelId="{1E02CB25-209F-42AA-8585-5A8ADCCD57F5}" type="presParOf" srcId="{8109276C-2554-4222-8B7E-D64000E7FC76}" destId="{9DC6D5A3-57F8-4B91-A887-2A187B8A7B8B}" srcOrd="0" destOrd="0" presId="urn:microsoft.com/office/officeart/2011/layout/HexagonRadial"/>
    <dgm:cxn modelId="{41DEF4BD-0E2E-4BAE-9F92-6A8BCD958187}" type="presParOf" srcId="{292ADE11-E10D-410A-9C14-B6213AAD99CB}" destId="{B1783BDC-4E98-4FCA-9AF1-19B6912FC377}" srcOrd="6" destOrd="0" presId="urn:microsoft.com/office/officeart/2011/layout/HexagonRadial"/>
    <dgm:cxn modelId="{C8F77551-1210-496F-ADAC-52A500A301FF}" type="presParOf" srcId="{292ADE11-E10D-410A-9C14-B6213AAD99CB}" destId="{FF72217D-53CC-4EAE-A389-3CE0312272C9}" srcOrd="7" destOrd="0" presId="urn:microsoft.com/office/officeart/2011/layout/HexagonRadial"/>
    <dgm:cxn modelId="{41FDD693-3BB9-43D5-83DA-BF00071394E8}" type="presParOf" srcId="{FF72217D-53CC-4EAE-A389-3CE0312272C9}" destId="{61868E7C-CCFD-4781-A46A-893BC0B712EF}" srcOrd="0" destOrd="0" presId="urn:microsoft.com/office/officeart/2011/layout/HexagonRadial"/>
    <dgm:cxn modelId="{C6680E97-E0CF-4D5B-A4E0-74FD61FF704D}" type="presParOf" srcId="{292ADE11-E10D-410A-9C14-B6213AAD99CB}" destId="{4149A50B-FABB-4956-92CE-3C5EA65F9353}" srcOrd="8" destOrd="0" presId="urn:microsoft.com/office/officeart/2011/layout/HexagonRadial"/>
    <dgm:cxn modelId="{FE539A9D-607A-4552-97C7-C2664085BFE2}" type="presParOf" srcId="{292ADE11-E10D-410A-9C14-B6213AAD99CB}" destId="{A998B5DE-689A-4720-A72B-024216743169}" srcOrd="9" destOrd="0" presId="urn:microsoft.com/office/officeart/2011/layout/HexagonRadial"/>
    <dgm:cxn modelId="{CFA34253-9BB2-4B57-AE30-A9B0BECD500C}" type="presParOf" srcId="{A998B5DE-689A-4720-A72B-024216743169}" destId="{28C57E42-E3F8-40D6-AB88-EC6DE63C150A}" srcOrd="0" destOrd="0" presId="urn:microsoft.com/office/officeart/2011/layout/HexagonRadial"/>
    <dgm:cxn modelId="{C4C49F55-96AE-4FD8-B548-BD297A52869C}" type="presParOf" srcId="{292ADE11-E10D-410A-9C14-B6213AAD99CB}" destId="{130BDEAE-D052-4D8F-9FCA-4BEA56FCB187}" srcOrd="10" destOrd="0" presId="urn:microsoft.com/office/officeart/2011/layout/HexagonRadial"/>
    <dgm:cxn modelId="{E0A964E7-4F82-48B4-AFF7-0D61D2637B22}" type="presParOf" srcId="{292ADE11-E10D-410A-9C14-B6213AAD99CB}" destId="{2CBDF121-1276-40F6-9B95-2A54B2965D65}" srcOrd="11" destOrd="0" presId="urn:microsoft.com/office/officeart/2011/layout/HexagonRadial"/>
    <dgm:cxn modelId="{15405C0D-ABDF-4D82-AC1E-C3D67EF30ACA}" type="presParOf" srcId="{2CBDF121-1276-40F6-9B95-2A54B2965D65}" destId="{4D7B09EA-657B-487C-9155-966400E7206D}" srcOrd="0" destOrd="0" presId="urn:microsoft.com/office/officeart/2011/layout/HexagonRadial"/>
    <dgm:cxn modelId="{1AE1E1B9-4EDC-47CC-894E-DAB63B59F478}" type="presParOf" srcId="{292ADE11-E10D-410A-9C14-B6213AAD99CB}" destId="{F20C4350-B34D-4BA1-9E13-B8A39B852EFC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A4C4A-F338-4B42-9EA3-A23953289EF2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68C45-F093-4F73-A41D-EE91FAC904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24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8C45-F093-4F73-A41D-EE91FAC904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44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8C45-F093-4F73-A41D-EE91FAC904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5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Brass (</a:t>
            </a:r>
            <a:r>
              <a:rPr lang="en-US" dirty="0" err="1" smtClean="0"/>
              <a:t>alloy:copper</a:t>
            </a:r>
            <a:r>
              <a:rPr lang="en-US" dirty="0" smtClean="0"/>
              <a:t>[Cu29] and zinc[Zn30])</a:t>
            </a:r>
          </a:p>
          <a:p>
            <a:r>
              <a:rPr lang="en-US" dirty="0" err="1" smtClean="0"/>
              <a:t>Aluminiun</a:t>
            </a:r>
            <a:r>
              <a:rPr lang="en-US" dirty="0" smtClean="0"/>
              <a:t>[Al13]</a:t>
            </a:r>
          </a:p>
          <a:p>
            <a:r>
              <a:rPr lang="en-US" dirty="0" smtClean="0"/>
              <a:t>Iron[Fe26]</a:t>
            </a:r>
          </a:p>
          <a:p>
            <a:r>
              <a:rPr lang="en-US" dirty="0" smtClean="0"/>
              <a:t>Bronze (</a:t>
            </a:r>
            <a:r>
              <a:rPr lang="en-US" dirty="0" err="1" smtClean="0"/>
              <a:t>alloy:copper</a:t>
            </a:r>
            <a:r>
              <a:rPr lang="en-US" dirty="0" smtClean="0"/>
              <a:t>[Cu29] and tin[Sn50])</a:t>
            </a:r>
          </a:p>
          <a:p>
            <a:r>
              <a:rPr lang="en-US" dirty="0" smtClean="0"/>
              <a:t>Steel(</a:t>
            </a:r>
            <a:r>
              <a:rPr lang="en-US" dirty="0" err="1" smtClean="0"/>
              <a:t>alloy:</a:t>
            </a:r>
            <a:r>
              <a:rPr lang="en-US" baseline="0" dirty="0" err="1" smtClean="0"/>
              <a:t>iron</a:t>
            </a:r>
            <a:r>
              <a:rPr lang="en-US" baseline="0" dirty="0" smtClean="0"/>
              <a:t>[Fe26]-carbon[C6])</a:t>
            </a:r>
          </a:p>
          <a:p>
            <a:r>
              <a:rPr lang="en-US" baseline="0" dirty="0" smtClean="0"/>
              <a:t>Copper[Cu29] also known as cuprum(</a:t>
            </a:r>
            <a:r>
              <a:rPr lang="en-US" baseline="0" dirty="0" err="1" smtClean="0"/>
              <a:t>latin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8C45-F093-4F73-A41D-EE91FAC9041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838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68C45-F093-4F73-A41D-EE91FAC9041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50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4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44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8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9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94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50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54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533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04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29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3187-F8A7-42DF-B1D1-F18838B025C5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99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C3187-F8A7-42DF-B1D1-F18838B025C5}" type="datetimeFigureOut">
              <a:rPr lang="en-US" smtClean="0"/>
              <a:t>7/23/2018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62CA7-B672-4172-B019-5D15F529A2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9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z4Dd1I_fX0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4.png"/><Relationship Id="rId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5932" y="268366"/>
            <a:ext cx="40252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smtClean="0">
                <a:latin typeface="Cooper Black" panose="0208090404030B020404" pitchFamily="18" charset="0"/>
              </a:rPr>
              <a:t>BAB 6:</a:t>
            </a:r>
          </a:p>
        </p:txBody>
      </p:sp>
      <p:sp>
        <p:nvSpPr>
          <p:cNvPr id="9" name="Rectangle 8"/>
          <p:cNvSpPr/>
          <p:nvPr/>
        </p:nvSpPr>
        <p:spPr>
          <a:xfrm>
            <a:off x="6838121" y="4068417"/>
            <a:ext cx="4081670" cy="781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AutoShape 2" descr="Image result for periodic tab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75" y="2293978"/>
            <a:ext cx="6858503" cy="45640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09982" y="2032674"/>
            <a:ext cx="578665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 smtClean="0">
                <a:solidFill>
                  <a:srgbClr val="C00000"/>
                </a:solidFill>
                <a:latin typeface="Berlin Sans FB Demi" panose="020E0802020502020306" pitchFamily="34" charset="0"/>
              </a:rPr>
              <a:t>Jadual</a:t>
            </a:r>
            <a:endParaRPr lang="en-US" sz="11500" b="1" dirty="0" smtClean="0">
              <a:solidFill>
                <a:srgbClr val="C00000"/>
              </a:solidFill>
              <a:latin typeface="Berlin Sans FB Demi" panose="020E0802020502020306" pitchFamily="34" charset="0"/>
            </a:endParaRPr>
          </a:p>
          <a:p>
            <a:pPr algn="ctr"/>
            <a:r>
              <a:rPr lang="en-US" sz="11500" b="1" dirty="0" err="1" smtClean="0">
                <a:solidFill>
                  <a:srgbClr val="C00000"/>
                </a:solidFill>
                <a:latin typeface="Berlin Sans FB Demi" panose="020E0802020502020306" pitchFamily="34" charset="0"/>
              </a:rPr>
              <a:t>Berkala</a:t>
            </a:r>
            <a:endParaRPr lang="en-US" sz="11500" b="1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08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82292" y="223000"/>
            <a:ext cx="4342524" cy="1867688"/>
            <a:chOff x="464557" y="4489509"/>
            <a:chExt cx="4342524" cy="1867688"/>
          </a:xfrm>
        </p:grpSpPr>
        <p:sp>
          <p:nvSpPr>
            <p:cNvPr id="5" name="Rectangle 4"/>
            <p:cNvSpPr/>
            <p:nvPr/>
          </p:nvSpPr>
          <p:spPr>
            <a:xfrm>
              <a:off x="464557" y="4489509"/>
              <a:ext cx="4342524" cy="1867688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ctangle 5"/>
            <p:cNvSpPr/>
            <p:nvPr/>
          </p:nvSpPr>
          <p:spPr>
            <a:xfrm>
              <a:off x="464557" y="4489509"/>
              <a:ext cx="4342524" cy="1867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1750" tIns="31750" rIns="31750" bIns="31750" numCol="1" spcCol="1270" anchor="ctr" anchorCtr="0">
              <a:noAutofit/>
            </a:bodyPr>
            <a:lstStyle/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000" b="1" kern="1200" dirty="0" smtClean="0"/>
                <a:t>ATOM</a:t>
              </a:r>
            </a:p>
            <a:p>
              <a:pPr lvl="0" algn="ctr" defTabSz="2222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5000" dirty="0" err="1" smtClean="0"/>
                <a:t>Zarah</a:t>
              </a:r>
              <a:r>
                <a:rPr lang="en-US" sz="5000" dirty="0" smtClean="0"/>
                <a:t> </a:t>
              </a:r>
              <a:r>
                <a:rPr lang="en-US" sz="5000" dirty="0" err="1" smtClean="0"/>
                <a:t>terkecil</a:t>
              </a:r>
              <a:r>
                <a:rPr lang="en-US" sz="5000" kern="1200" dirty="0" smtClean="0"/>
                <a:t> </a:t>
              </a:r>
              <a:endParaRPr lang="en-US" sz="5000" kern="12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561139" y="223000"/>
            <a:ext cx="5277339" cy="1867688"/>
            <a:chOff x="5591511" y="4489509"/>
            <a:chExt cx="5277339" cy="1867688"/>
          </a:xfrm>
        </p:grpSpPr>
        <p:sp>
          <p:nvSpPr>
            <p:cNvPr id="8" name="Rectangle 7"/>
            <p:cNvSpPr/>
            <p:nvPr/>
          </p:nvSpPr>
          <p:spPr>
            <a:xfrm>
              <a:off x="5591511" y="4489509"/>
              <a:ext cx="5277339" cy="1867688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5591511" y="4489509"/>
              <a:ext cx="5277339" cy="18676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b="1" kern="1200" dirty="0" smtClean="0"/>
                <a:t>MOLEKUL</a:t>
              </a:r>
            </a:p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dirty="0" err="1" smtClean="0"/>
                <a:t>Dibuat</a:t>
              </a:r>
              <a:r>
                <a:rPr lang="en-US" sz="3500" dirty="0" smtClean="0"/>
                <a:t> </a:t>
              </a:r>
              <a:r>
                <a:rPr lang="en-US" sz="3500" dirty="0" err="1" smtClean="0"/>
                <a:t>dari</a:t>
              </a:r>
              <a:r>
                <a:rPr lang="en-US" sz="3500" kern="1200" dirty="0" smtClean="0"/>
                <a:t> 2atau </a:t>
              </a:r>
              <a:r>
                <a:rPr lang="en-US" sz="3500" kern="1200" dirty="0" err="1" smtClean="0"/>
                <a:t>lebih</a:t>
              </a:r>
              <a:r>
                <a:rPr lang="en-US" sz="3500" kern="1200" dirty="0" smtClean="0"/>
                <a:t> atom (</a:t>
              </a:r>
              <a:r>
                <a:rPr lang="en-US" sz="3500" dirty="0" err="1" smtClean="0"/>
                <a:t>jenis</a:t>
              </a:r>
              <a:r>
                <a:rPr lang="en-US" sz="3500" dirty="0" smtClean="0"/>
                <a:t> yang </a:t>
              </a:r>
              <a:r>
                <a:rPr lang="en-US" sz="3500" dirty="0" err="1" smtClean="0"/>
                <a:t>sama</a:t>
              </a:r>
              <a:r>
                <a:rPr lang="en-US" sz="3500" kern="1200" dirty="0" smtClean="0"/>
                <a:t>)</a:t>
              </a:r>
              <a:endParaRPr lang="en-US" sz="3500" kern="12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05923" y="2463457"/>
            <a:ext cx="5190169" cy="4394543"/>
            <a:chOff x="205923" y="2463457"/>
            <a:chExt cx="5190169" cy="43945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923" y="2463457"/>
              <a:ext cx="2842077" cy="287296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50" b="95000" l="1563" r="984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48092" y="3810000"/>
              <a:ext cx="3048000" cy="3048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43944" y="5499279"/>
              <a:ext cx="167385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 smtClean="0"/>
                <a:t>Emas</a:t>
              </a:r>
              <a:r>
                <a:rPr lang="en-US" sz="4800" b="1" dirty="0" smtClean="0"/>
                <a:t> </a:t>
              </a:r>
              <a:endParaRPr lang="en-US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72259" y="2191091"/>
            <a:ext cx="6936809" cy="4348490"/>
            <a:chOff x="5572259" y="2191091"/>
            <a:chExt cx="6936809" cy="4348490"/>
          </a:xfrm>
        </p:grpSpPr>
        <p:sp>
          <p:nvSpPr>
            <p:cNvPr id="19" name="TextBox 18"/>
            <p:cNvSpPr txBox="1"/>
            <p:nvPr/>
          </p:nvSpPr>
          <p:spPr>
            <a:xfrm>
              <a:off x="9008301" y="5708584"/>
              <a:ext cx="35007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err="1" smtClean="0"/>
                <a:t>Oksigen</a:t>
              </a:r>
              <a:r>
                <a:rPr lang="en-US" sz="4800" b="1" dirty="0" smtClean="0"/>
                <a:t> (O</a:t>
              </a:r>
              <a:r>
                <a:rPr lang="en-US" sz="4800" b="1" baseline="-25000" dirty="0" smtClean="0"/>
                <a:t>2</a:t>
              </a:r>
              <a:r>
                <a:rPr lang="en-US" sz="4800" b="1" dirty="0" smtClean="0"/>
                <a:t>) </a:t>
              </a:r>
              <a:endParaRPr lang="en-US" b="1" dirty="0"/>
            </a:p>
          </p:txBody>
        </p:sp>
        <p:pic>
          <p:nvPicPr>
            <p:cNvPr id="1026" name="Picture 2" descr="http://rkm.com.au/OXYGEN/oxygen-images/OXYGEN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2833" y="2191091"/>
              <a:ext cx="3517493" cy="351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://api.wallab.ee/image/item-312-512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2259" y="2311822"/>
              <a:ext cx="4227759" cy="4227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025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345" t="2307" r="9557"/>
          <a:stretch/>
        </p:blipFill>
        <p:spPr>
          <a:xfrm>
            <a:off x="7688238" y="1858533"/>
            <a:ext cx="4503762" cy="48369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0944" y="0"/>
            <a:ext cx="5119350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800" b="1" dirty="0" smtClean="0"/>
              <a:t>Atom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800" b="1" dirty="0" err="1" smtClean="0"/>
              <a:t>molekul</a:t>
            </a:r>
            <a:endParaRPr lang="en-US" sz="6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740380" y="4199015"/>
            <a:ext cx="551638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000" b="1" dirty="0" err="1" smtClean="0"/>
              <a:t>Unsur</a:t>
            </a:r>
            <a:endParaRPr lang="en-US" sz="8000" b="1" dirty="0" smtClean="0"/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8000" b="1" dirty="0" err="1" smtClean="0"/>
              <a:t>Sebatian</a:t>
            </a:r>
            <a:r>
              <a:rPr lang="en-US" sz="8000" b="1" dirty="0" smtClean="0"/>
              <a:t>  </a:t>
            </a:r>
            <a:endParaRPr lang="en-US" sz="8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3439"/>
          <a:stretch/>
        </p:blipFill>
        <p:spPr>
          <a:xfrm>
            <a:off x="5917540" y="309540"/>
            <a:ext cx="3080937" cy="383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097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1799" y="342418"/>
            <a:ext cx="3264035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0" b="1" dirty="0" smtClean="0"/>
              <a:t>UNSUR</a:t>
            </a:r>
            <a:endParaRPr lang="en-US" sz="8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081422" y="126974"/>
            <a:ext cx="8214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 smtClean="0"/>
              <a:t>Bahan</a:t>
            </a:r>
            <a:r>
              <a:rPr lang="en-US" sz="4000" dirty="0" smtClean="0"/>
              <a:t> </a:t>
            </a:r>
            <a:r>
              <a:rPr lang="en-US" sz="4000" b="1" u="sng" dirty="0" smtClean="0"/>
              <a:t>paling </a:t>
            </a:r>
            <a:r>
              <a:rPr lang="en-US" sz="4000" b="1" u="sng" dirty="0" err="1" smtClean="0"/>
              <a:t>ringkas</a:t>
            </a:r>
            <a:r>
              <a:rPr lang="en-US" sz="4000" b="1" u="sng" dirty="0" smtClean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 smtClean="0"/>
              <a:t>Hanya</a:t>
            </a:r>
            <a:r>
              <a:rPr lang="en-US" sz="4000" dirty="0" smtClean="0"/>
              <a:t> </a:t>
            </a:r>
            <a:r>
              <a:rPr lang="en-US" sz="4000" b="1" u="sng" dirty="0" err="1" smtClean="0"/>
              <a:t>satu</a:t>
            </a:r>
            <a:r>
              <a:rPr lang="en-US" sz="4000" b="1" u="sng" dirty="0" smtClean="0"/>
              <a:t> </a:t>
            </a:r>
            <a:r>
              <a:rPr lang="en-US" sz="4000" b="1" u="sng" dirty="0" err="1" smtClean="0"/>
              <a:t>jenis</a:t>
            </a:r>
            <a:r>
              <a:rPr lang="en-US" sz="4000" b="1" u="sng" dirty="0" smtClean="0"/>
              <a:t> </a:t>
            </a:r>
            <a:r>
              <a:rPr lang="en-US" sz="4000" dirty="0" smtClean="0"/>
              <a:t>atom </a:t>
            </a:r>
            <a:r>
              <a:rPr lang="en-US" sz="4000" dirty="0" err="1" smtClean="0"/>
              <a:t>dalam</a:t>
            </a:r>
            <a:r>
              <a:rPr lang="en-US" sz="4000" dirty="0" smtClean="0"/>
              <a:t> </a:t>
            </a:r>
            <a:r>
              <a:rPr lang="en-US" sz="4000" dirty="0" err="1" smtClean="0"/>
              <a:t>unsur</a:t>
            </a:r>
            <a:endParaRPr lang="en-US" sz="4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384" y="1782525"/>
            <a:ext cx="3432564" cy="25711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1416" y="3999692"/>
            <a:ext cx="1992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Oksigen</a:t>
            </a:r>
            <a:r>
              <a:rPr lang="en-US" sz="4000" b="1" dirty="0" smtClean="0"/>
              <a:t> </a:t>
            </a:r>
            <a:endParaRPr lang="en-US" sz="40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29701" t="10448" r="40299" b="14007"/>
          <a:stretch/>
        </p:blipFill>
        <p:spPr>
          <a:xfrm>
            <a:off x="2088697" y="4235024"/>
            <a:ext cx="1838991" cy="18060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78522" y="6031649"/>
            <a:ext cx="1564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Sulfur </a:t>
            </a:r>
            <a:endParaRPr lang="en-US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081422" y="3911291"/>
            <a:ext cx="213494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Hidrogen</a:t>
            </a:r>
            <a:endParaRPr lang="en-US" sz="4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8142"/>
          <a:stretch/>
        </p:blipFill>
        <p:spPr>
          <a:xfrm>
            <a:off x="3689839" y="2095973"/>
            <a:ext cx="2343150" cy="179364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980415" y="3339732"/>
            <a:ext cx="1146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/>
              <a:t>Besi</a:t>
            </a:r>
            <a:endParaRPr lang="en-US" sz="6600" b="1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5523" y="2270933"/>
            <a:ext cx="1239668" cy="123966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951305" y="2445954"/>
            <a:ext cx="8397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Fe</a:t>
            </a:r>
            <a:endParaRPr lang="en-US" sz="5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960861" y="6012056"/>
            <a:ext cx="25362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Aluminium</a:t>
            </a:r>
            <a:endParaRPr lang="en-US" sz="4000" b="1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1305" y="4834954"/>
            <a:ext cx="1207923" cy="119547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577980" y="4961840"/>
            <a:ext cx="7745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Al</a:t>
            </a:r>
            <a:endParaRPr lang="en-US" sz="7200" b="1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074" y="4472698"/>
            <a:ext cx="1207923" cy="11954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237749" y="4599584"/>
            <a:ext cx="7745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Al</a:t>
            </a:r>
            <a:endParaRPr lang="en-US" sz="7200" b="1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3058" y="1998054"/>
            <a:ext cx="1239668" cy="1239668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9381371" y="2138758"/>
            <a:ext cx="8397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Fe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20544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95061" y="247503"/>
            <a:ext cx="3627275" cy="11079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SEBATIAN</a:t>
            </a:r>
            <a:endParaRPr lang="en-US" sz="6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531057" y="126974"/>
            <a:ext cx="77651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u="sng" dirty="0" err="1" smtClean="0"/>
              <a:t>Dua</a:t>
            </a:r>
            <a:r>
              <a:rPr lang="en-US" sz="4000" b="1" u="sng" dirty="0" smtClean="0"/>
              <a:t> </a:t>
            </a:r>
            <a:r>
              <a:rPr lang="en-US" sz="4000" b="1" u="sng" dirty="0" err="1" smtClean="0"/>
              <a:t>atau</a:t>
            </a:r>
            <a:r>
              <a:rPr lang="en-US" sz="4000" b="1" u="sng" dirty="0" smtClean="0"/>
              <a:t> </a:t>
            </a:r>
            <a:r>
              <a:rPr lang="en-US" sz="4000" b="1" u="sng" dirty="0" err="1" smtClean="0"/>
              <a:t>lebih</a:t>
            </a:r>
            <a:r>
              <a:rPr lang="en-US" sz="4000" b="1" u="sng" dirty="0" smtClean="0"/>
              <a:t> </a:t>
            </a:r>
            <a:r>
              <a:rPr lang="en-US" sz="4000" b="1" u="sng" dirty="0" err="1" smtClean="0"/>
              <a:t>unsur</a:t>
            </a:r>
            <a:r>
              <a:rPr lang="en-US" sz="4000" b="1" u="sng" dirty="0" smtClean="0"/>
              <a:t> </a:t>
            </a:r>
            <a:r>
              <a:rPr lang="en-US" sz="4000" dirty="0" err="1" smtClean="0"/>
              <a:t>bergabung</a:t>
            </a:r>
            <a:r>
              <a:rPr lang="en-US" sz="4000" dirty="0" smtClean="0"/>
              <a:t> </a:t>
            </a:r>
            <a:r>
              <a:rPr lang="en-US" sz="4000" dirty="0" err="1" smtClean="0"/>
              <a:t>secara</a:t>
            </a:r>
            <a:r>
              <a:rPr lang="en-US" sz="4000" dirty="0" smtClean="0"/>
              <a:t> </a:t>
            </a:r>
            <a:r>
              <a:rPr lang="en-US" sz="4000" dirty="0" err="1" smtClean="0"/>
              <a:t>kimia</a:t>
            </a:r>
            <a:endParaRPr lang="en-US" sz="4000" dirty="0" smtClean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4076" y="2147467"/>
            <a:ext cx="8069664" cy="33623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122336" y="4186388"/>
            <a:ext cx="1966179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Karbon</a:t>
            </a:r>
            <a:r>
              <a:rPr lang="en-US" sz="4000" b="1" dirty="0" smtClean="0"/>
              <a:t> </a:t>
            </a:r>
          </a:p>
          <a:p>
            <a:r>
              <a:rPr lang="en-US" sz="4000" b="1" dirty="0" err="1" smtClean="0"/>
              <a:t>dioksida</a:t>
            </a:r>
            <a:endParaRPr lang="en-US" sz="40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7210067" y="5155884"/>
            <a:ext cx="188051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Glukosa</a:t>
            </a:r>
            <a:endParaRPr lang="en-US" sz="4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11073295" y="4077420"/>
            <a:ext cx="92044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Air </a:t>
            </a:r>
            <a:endParaRPr lang="en-US" sz="4000" b="1" dirty="0"/>
          </a:p>
        </p:txBody>
      </p:sp>
      <p:pic>
        <p:nvPicPr>
          <p:cNvPr id="1026" name="Picture 2" descr="Image result for aluminium ox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08" y="1481505"/>
            <a:ext cx="2850656" cy="18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66700" y="3206702"/>
            <a:ext cx="2536272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Aluminium</a:t>
            </a:r>
            <a:endParaRPr lang="en-US" sz="4000" b="1" dirty="0" smtClean="0"/>
          </a:p>
          <a:p>
            <a:pPr algn="ctr"/>
            <a:r>
              <a:rPr lang="en-US" sz="4000" b="1" dirty="0" err="1" smtClean="0"/>
              <a:t>oksida</a:t>
            </a:r>
            <a:endParaRPr lang="en-US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6815" y="5643799"/>
            <a:ext cx="2202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ammonia</a:t>
            </a:r>
            <a:endParaRPr lang="en-US" sz="2400" b="1" dirty="0"/>
          </a:p>
        </p:txBody>
      </p:sp>
      <p:pic>
        <p:nvPicPr>
          <p:cNvPr id="13" name="Picture 4" descr="http://www.hycompusa.com/wp-content/uploads/2011/10/ammoni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2" y="4835469"/>
            <a:ext cx="1035917" cy="80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www.hycompusa.com/wp-content/uploads/2011/10/ammoni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431" y="4782154"/>
            <a:ext cx="1035917" cy="80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hycompusa.com/wp-content/uploads/2011/10/ammoni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201" y="5459605"/>
            <a:ext cx="1035917" cy="80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41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116" y="244584"/>
            <a:ext cx="5797767" cy="40623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363" y="4306893"/>
            <a:ext cx="3779848" cy="2365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130" y="4227638"/>
            <a:ext cx="3767655" cy="2444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167" r="91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07" y="244584"/>
            <a:ext cx="3915178" cy="391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93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90" y="1087379"/>
            <a:ext cx="11376483" cy="47538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069" y="95534"/>
            <a:ext cx="40146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KESIMPULAN…</a:t>
            </a:r>
            <a:endParaRPr lang="en-US" sz="4800" b="1" dirty="0"/>
          </a:p>
        </p:txBody>
      </p:sp>
      <p:sp>
        <p:nvSpPr>
          <p:cNvPr id="4" name="Rectangle 3"/>
          <p:cNvSpPr/>
          <p:nvPr/>
        </p:nvSpPr>
        <p:spPr>
          <a:xfrm>
            <a:off x="3152633" y="1087379"/>
            <a:ext cx="1828800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UNSUR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50238" y="1219415"/>
            <a:ext cx="2508913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SEBATIAN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8490" y="5197629"/>
            <a:ext cx="3193576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Atom helium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67033" y="5197629"/>
            <a:ext cx="3193576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</a:rPr>
              <a:t>Molekul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oksigen</a:t>
            </a:r>
            <a:r>
              <a:rPr lang="en-US" sz="3200" b="1" dirty="0" smtClean="0">
                <a:solidFill>
                  <a:schemeClr val="tx1"/>
                </a:solidFill>
              </a:rPr>
              <a:t>  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931623" y="4579037"/>
            <a:ext cx="3813350" cy="1532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2 atom </a:t>
            </a:r>
            <a:r>
              <a:rPr lang="en-US" sz="3200" b="1" dirty="0" err="1" smtClean="0">
                <a:solidFill>
                  <a:schemeClr val="tx1"/>
                </a:solidFill>
              </a:rPr>
              <a:t>hidrogen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terikat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dengan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1 atom </a:t>
            </a:r>
            <a:r>
              <a:rPr lang="en-US" sz="3200" b="1" dirty="0" err="1" smtClean="0">
                <a:solidFill>
                  <a:schemeClr val="tx1"/>
                </a:solidFill>
              </a:rPr>
              <a:t>oksigen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99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147" y="249057"/>
            <a:ext cx="121713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/>
              <a:t>1. </a:t>
            </a:r>
            <a:r>
              <a:rPr lang="en-US" sz="5400" b="1" dirty="0" err="1" smtClean="0"/>
              <a:t>Apakah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unsur</a:t>
            </a:r>
            <a:r>
              <a:rPr lang="en-US" sz="5400" b="1" dirty="0" smtClean="0"/>
              <a:t> yang </a:t>
            </a:r>
            <a:r>
              <a:rPr lang="en-US" sz="5400" b="1" dirty="0" err="1" smtClean="0"/>
              <a:t>terkandung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dalam</a:t>
            </a:r>
            <a:r>
              <a:rPr lang="en-US" sz="5400" b="1" dirty="0" smtClean="0"/>
              <a:t>:-</a:t>
            </a:r>
            <a:endParaRPr lang="en-US" sz="5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1931503" y="1301305"/>
            <a:ext cx="8069664" cy="3716303"/>
            <a:chOff x="2299992" y="1560613"/>
            <a:chExt cx="8069664" cy="37163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9992" y="1560613"/>
              <a:ext cx="8069664" cy="33623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812151" y="3599534"/>
              <a:ext cx="1966179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b="1" dirty="0" err="1"/>
                <a:t>K</a:t>
              </a:r>
              <a:r>
                <a:rPr lang="en-US" sz="4000" b="1" dirty="0" err="1" smtClean="0"/>
                <a:t>arbon</a:t>
              </a:r>
              <a:r>
                <a:rPr lang="en-US" sz="4000" b="1" dirty="0" smtClean="0"/>
                <a:t> </a:t>
              </a:r>
            </a:p>
            <a:p>
              <a:r>
                <a:rPr lang="en-US" sz="4000" b="1" dirty="0" err="1" smtClean="0"/>
                <a:t>dioksida</a:t>
              </a:r>
              <a:endParaRPr lang="en-US" sz="40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880765" y="4569030"/>
              <a:ext cx="188051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b="1" dirty="0" err="1" smtClean="0"/>
                <a:t>Glukosa</a:t>
              </a:r>
              <a:endParaRPr lang="en-US" sz="40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379457" y="3553367"/>
              <a:ext cx="92044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Air </a:t>
              </a:r>
              <a:endParaRPr lang="en-US" sz="4000" b="1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87498" y="4921502"/>
            <a:ext cx="113406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2</a:t>
            </a:r>
            <a:r>
              <a:rPr lang="en-US" sz="6600" b="1" dirty="0" smtClean="0"/>
              <a:t>. </a:t>
            </a:r>
            <a:r>
              <a:rPr lang="en-US" sz="6600" b="1" dirty="0" err="1" smtClean="0"/>
              <a:t>Bagaimana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komponen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dalam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sebatian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boleh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diasingkan</a:t>
            </a:r>
            <a:r>
              <a:rPr lang="en-US" sz="6600" b="1" dirty="0" smtClean="0"/>
              <a:t>?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035084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6715" y="177920"/>
            <a:ext cx="112393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/>
              <a:t>Apakah</a:t>
            </a:r>
            <a:r>
              <a:rPr lang="en-US" sz="5400" b="1" dirty="0"/>
              <a:t> </a:t>
            </a:r>
            <a:r>
              <a:rPr lang="en-US" sz="5400" b="1" dirty="0" err="1"/>
              <a:t>unsur</a:t>
            </a:r>
            <a:r>
              <a:rPr lang="en-US" sz="5400" b="1" dirty="0"/>
              <a:t> yang </a:t>
            </a:r>
            <a:r>
              <a:rPr lang="en-US" sz="5400" b="1" dirty="0" err="1"/>
              <a:t>terkandung</a:t>
            </a:r>
            <a:r>
              <a:rPr lang="en-US" sz="5400" b="1" dirty="0"/>
              <a:t> </a:t>
            </a:r>
            <a:r>
              <a:rPr lang="en-US" sz="5400" b="1" dirty="0" err="1"/>
              <a:t>dalam</a:t>
            </a:r>
            <a:r>
              <a:rPr lang="en-US" sz="5400" b="1" dirty="0" smtClean="0"/>
              <a:t>:-</a:t>
            </a:r>
            <a:endParaRPr lang="en-US" sz="5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1931503" y="1301305"/>
            <a:ext cx="8069664" cy="3716303"/>
            <a:chOff x="2299992" y="1560613"/>
            <a:chExt cx="8069664" cy="37163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99992" y="1560613"/>
              <a:ext cx="8069664" cy="33623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812151" y="3599534"/>
              <a:ext cx="1966179" cy="13234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b="1" dirty="0" err="1"/>
                <a:t>K</a:t>
              </a:r>
              <a:r>
                <a:rPr lang="en-US" sz="4000" b="1" dirty="0" err="1" smtClean="0"/>
                <a:t>arbon</a:t>
              </a:r>
              <a:r>
                <a:rPr lang="en-US" sz="4000" b="1" dirty="0" smtClean="0"/>
                <a:t> </a:t>
              </a:r>
            </a:p>
            <a:p>
              <a:r>
                <a:rPr lang="en-US" sz="4000" b="1" dirty="0" err="1" smtClean="0"/>
                <a:t>dioksida</a:t>
              </a:r>
              <a:endParaRPr lang="en-US" sz="40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880765" y="4569030"/>
              <a:ext cx="188051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b="1" dirty="0" err="1" smtClean="0"/>
                <a:t>Glukosa</a:t>
              </a:r>
              <a:endParaRPr lang="en-US" sz="40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379457" y="3553367"/>
              <a:ext cx="920445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/>
                <a:t>Air </a:t>
              </a:r>
              <a:endParaRPr lang="en-US" sz="4000" b="1" dirty="0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136318" y="4836962"/>
            <a:ext cx="2141500" cy="108616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600" b="1" dirty="0" err="1" smtClean="0"/>
              <a:t>Karbon</a:t>
            </a:r>
            <a:endParaRPr lang="en-US" sz="3600" b="1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600" b="1" dirty="0" err="1" smtClean="0"/>
              <a:t>oksigen</a:t>
            </a:r>
            <a:endParaRPr lang="en-US" sz="36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5374185" y="5041680"/>
            <a:ext cx="2582460" cy="1591132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600" b="1" dirty="0" err="1"/>
              <a:t>K</a:t>
            </a:r>
            <a:r>
              <a:rPr lang="en-US" sz="3600" b="1" dirty="0" err="1" smtClean="0"/>
              <a:t>arbon</a:t>
            </a:r>
            <a:endParaRPr lang="en-US" sz="3600" b="1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600" b="1" dirty="0" err="1" smtClean="0"/>
              <a:t>Hidrogen</a:t>
            </a:r>
            <a:endParaRPr lang="en-US" sz="3600" b="1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600" b="1" dirty="0" err="1" smtClean="0"/>
              <a:t>oksigen</a:t>
            </a:r>
            <a:endParaRPr lang="en-US" sz="36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8909661" y="3960031"/>
            <a:ext cx="2524422" cy="108616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600" b="1" dirty="0" err="1" smtClean="0"/>
              <a:t>Hidrogen</a:t>
            </a:r>
            <a:endParaRPr lang="en-US" sz="3600" b="1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600" b="1" dirty="0" err="1" smtClean="0"/>
              <a:t>oksigen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67034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28" y="2278750"/>
            <a:ext cx="4959824" cy="43398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72679" y="3663843"/>
            <a:ext cx="5961888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600" b="1" dirty="0" err="1" smtClean="0">
                <a:latin typeface="Candara" panose="020E0502030303020204" pitchFamily="34" charset="0"/>
              </a:rPr>
              <a:t>elektrolisis</a:t>
            </a:r>
            <a:endParaRPr lang="en-US" sz="9600" b="1" dirty="0">
              <a:latin typeface="Candara" panose="020E0502030303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9133" y="0"/>
            <a:ext cx="113406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2</a:t>
            </a:r>
            <a:r>
              <a:rPr lang="en-US" sz="6600" b="1" dirty="0" smtClean="0"/>
              <a:t>. </a:t>
            </a:r>
            <a:r>
              <a:rPr lang="en-US" sz="6600" b="1" dirty="0" err="1" smtClean="0"/>
              <a:t>Bagaimana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komponen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dalam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sebatian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boleh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diasingkan</a:t>
            </a:r>
            <a:r>
              <a:rPr lang="en-US" sz="6600" b="1" dirty="0" smtClean="0"/>
              <a:t>?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715528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546" y="95535"/>
            <a:ext cx="68513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u="sng" dirty="0" smtClean="0"/>
              <a:t>JADUAL BERKALA</a:t>
            </a:r>
            <a:endParaRPr lang="en-US" sz="7200" b="1" u="sng" dirty="0"/>
          </a:p>
        </p:txBody>
      </p:sp>
      <p:pic>
        <p:nvPicPr>
          <p:cNvPr id="1026" name="Picture 2" descr="Image result for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930" y="1200330"/>
            <a:ext cx="9315972" cy="540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09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266" y="1378642"/>
            <a:ext cx="4824052" cy="54664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89024" y="133976"/>
            <a:ext cx="88402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K</a:t>
            </a:r>
            <a:r>
              <a:rPr lang="en-US" sz="8800" b="1" dirty="0" smtClean="0">
                <a:solidFill>
                  <a:schemeClr val="accent2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</a:t>
            </a:r>
            <a:r>
              <a:rPr lang="en-US" sz="88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</a:t>
            </a:r>
            <a:r>
              <a:rPr lang="en-US" sz="8800" b="1" dirty="0" smtClean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</a:t>
            </a:r>
            <a:r>
              <a:rPr lang="en-US" sz="8800" b="1" dirty="0" smtClean="0">
                <a:solidFill>
                  <a:schemeClr val="bg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</a:t>
            </a:r>
            <a:r>
              <a:rPr lang="en-US" sz="8800" b="1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</a:t>
            </a:r>
            <a:r>
              <a:rPr lang="en-US" sz="8800" b="1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sz="8800" b="1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</a:t>
            </a:r>
            <a:r>
              <a:rPr lang="en-US" sz="8800" b="1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2800" b="1" dirty="0" smtClean="0">
                <a:solidFill>
                  <a:schemeClr val="bg1">
                    <a:lumMod val="75000"/>
                  </a:schemeClr>
                </a:solidFill>
                <a:cs typeface="Aharoni" panose="02010803020104030203" pitchFamily="2" charset="-79"/>
              </a:rPr>
              <a:t>(page 163)</a:t>
            </a:r>
            <a:endParaRPr lang="en-US" sz="2800" b="1" dirty="0">
              <a:solidFill>
                <a:schemeClr val="bg1">
                  <a:lumMod val="75000"/>
                </a:schemeClr>
              </a:solidFill>
              <a:cs typeface="Aharoni" panose="02010803020104030203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3234" y="1342509"/>
            <a:ext cx="3139129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 smtClean="0"/>
              <a:t>Atom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 err="1" smtClean="0"/>
              <a:t>Molekul</a:t>
            </a:r>
            <a:endParaRPr lang="en-US" sz="4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 smtClean="0"/>
              <a:t>Proton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 err="1" smtClean="0"/>
              <a:t>Elektron</a:t>
            </a:r>
            <a:endParaRPr lang="en-US" sz="4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 smtClean="0"/>
              <a:t>Neutron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/>
              <a:t> </a:t>
            </a:r>
            <a:r>
              <a:rPr lang="en-US" sz="4400" b="1" dirty="0" err="1" smtClean="0"/>
              <a:t>Unsur</a:t>
            </a:r>
            <a:endParaRPr lang="en-US" sz="4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/>
              <a:t>Sebatian</a:t>
            </a:r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/>
              <a:t>Jadual</a:t>
            </a:r>
            <a:r>
              <a:rPr lang="en-US" sz="3600" dirty="0" smtClean="0"/>
              <a:t> </a:t>
            </a:r>
            <a:r>
              <a:rPr lang="en-US" sz="3600" dirty="0" err="1" smtClean="0"/>
              <a:t>berkala</a:t>
            </a:r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19401" y="1342509"/>
            <a:ext cx="4560544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/>
              <a:t>Bukan</a:t>
            </a:r>
            <a:r>
              <a:rPr lang="en-US" sz="3600" dirty="0" smtClean="0"/>
              <a:t> </a:t>
            </a:r>
            <a:r>
              <a:rPr lang="en-US" sz="3600" dirty="0" err="1" smtClean="0"/>
              <a:t>logam</a:t>
            </a:r>
            <a:r>
              <a:rPr lang="en-US" sz="36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/>
              <a:t>Kekilauan</a:t>
            </a:r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 err="1" smtClean="0"/>
              <a:t>Kemuluran</a:t>
            </a:r>
            <a:r>
              <a:rPr lang="en-US" sz="4400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 err="1" smtClean="0"/>
              <a:t>kebolehtempaan</a:t>
            </a:r>
            <a:r>
              <a:rPr lang="en-US" sz="4400" b="1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/>
              <a:t>Campuran</a:t>
            </a:r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/>
              <a:t>Penurasan</a:t>
            </a:r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err="1" smtClean="0"/>
              <a:t>Pengenapan</a:t>
            </a:r>
            <a:endParaRPr lang="en-US" sz="3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 err="1" smtClean="0"/>
              <a:t>Penyulingan</a:t>
            </a:r>
            <a:endParaRPr lang="en-US" sz="44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 err="1" smtClean="0"/>
              <a:t>Kromatografi</a:t>
            </a:r>
            <a:r>
              <a:rPr lang="en-US" sz="4400" b="1" dirty="0" smtClean="0"/>
              <a:t>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22475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0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new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06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>
                <a:hlinkClick r:id="rId2"/>
              </a:rPr>
              <a:t>https://</a:t>
            </a:r>
            <a:r>
              <a:rPr lang="en-MY" dirty="0" smtClean="0">
                <a:hlinkClick r:id="rId2"/>
              </a:rPr>
              <a:t>www.youtube.com/watch?v=rz4Dd1I_fX0</a:t>
            </a:r>
            <a:r>
              <a:rPr lang="en-MY" dirty="0" smtClean="0"/>
              <a:t/>
            </a:r>
            <a:br>
              <a:rPr lang="en-MY" dirty="0" smtClean="0"/>
            </a:br>
            <a:endParaRPr lang="en-MY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728713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660" y="695461"/>
            <a:ext cx="9695026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/>
              <a:t>LOGAM </a:t>
            </a:r>
          </a:p>
          <a:p>
            <a:r>
              <a:rPr lang="en-US" sz="7200" b="1" dirty="0" smtClean="0"/>
              <a:t>DAN </a:t>
            </a:r>
          </a:p>
          <a:p>
            <a:endParaRPr lang="en-US" sz="1200" b="1" dirty="0" smtClean="0"/>
          </a:p>
          <a:p>
            <a:r>
              <a:rPr lang="en-US" sz="11500" b="1" dirty="0" smtClean="0"/>
              <a:t>BUKAN LOGAM</a:t>
            </a:r>
            <a:endParaRPr lang="en-US" sz="115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340" y="270456"/>
            <a:ext cx="6384876" cy="38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6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343" y="486915"/>
            <a:ext cx="9413791" cy="60813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726" y="486915"/>
            <a:ext cx="28900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u="sng" dirty="0" smtClean="0"/>
              <a:t>LOGAM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82218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896" y="1300028"/>
            <a:ext cx="4399229" cy="3439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569" l="3239" r="975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8501" y="443648"/>
            <a:ext cx="4919796" cy="406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2524" y="3803022"/>
            <a:ext cx="3654984" cy="2547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26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5114" y="2663874"/>
            <a:ext cx="4924425" cy="3686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57326" y="6334780"/>
            <a:ext cx="2278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PHOSPHORUS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8543" y="157783"/>
            <a:ext cx="56424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u="sng" dirty="0" smtClean="0"/>
              <a:t>BUKAN LOGAM</a:t>
            </a:r>
            <a:endParaRPr lang="en-US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8297602" y="1300028"/>
            <a:ext cx="14766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CARBON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67513" y="3541412"/>
            <a:ext cx="159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SULPHUR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139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2424" y="310474"/>
            <a:ext cx="1116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dobe Caslon Pro Bold" panose="0205070206050A020403" pitchFamily="18" charset="0"/>
              </a:rPr>
              <a:t>PERBEZAAN LOGAM DAN BUKAN LOGAM</a:t>
            </a:r>
            <a:endParaRPr lang="en-US" sz="1100" b="1" dirty="0">
              <a:latin typeface="Adobe Caslon Pro Bold" panose="0205070206050A020403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897812"/>
              </p:ext>
            </p:extLst>
          </p:nvPr>
        </p:nvGraphicFramePr>
        <p:xfrm>
          <a:off x="382893" y="1201840"/>
          <a:ext cx="11552391" cy="46645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64953"/>
                <a:gridCol w="3864953"/>
                <a:gridCol w="3822485"/>
              </a:tblGrid>
              <a:tr h="66687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LOGAM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PERBEZAAN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BUKAN LOGAM</a:t>
                      </a:r>
                      <a:endParaRPr lang="en-US" sz="3200" dirty="0"/>
                    </a:p>
                  </a:txBody>
                  <a:tcPr/>
                </a:tc>
              </a:tr>
              <a:tr h="62882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Berkilat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KEKILAUAN</a:t>
                      </a:r>
                      <a:endParaRPr lang="en-US" sz="3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Pudar</a:t>
                      </a:r>
                      <a:endParaRPr lang="en-US" sz="3200" dirty="0"/>
                    </a:p>
                  </a:txBody>
                  <a:tcPr/>
                </a:tc>
              </a:tr>
              <a:tr h="11510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Mulur</a:t>
                      </a:r>
                      <a:endParaRPr lang="en-US" sz="3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KEMULURAN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2800" dirty="0" smtClean="0"/>
                        <a:t>(</a:t>
                      </a:r>
                      <a:r>
                        <a:rPr lang="en-US" sz="2800" dirty="0" err="1" smtClean="0"/>
                        <a:t>boleh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ditarik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menjadi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wayar</a:t>
                      </a:r>
                      <a:r>
                        <a:rPr lang="en-US" sz="2800" dirty="0" smtClean="0"/>
                        <a:t>)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Rapuh</a:t>
                      </a:r>
                      <a:endParaRPr lang="en-US" sz="3200" dirty="0" smtClean="0"/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</a:tr>
              <a:tr h="115103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Boleh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ditempa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KEBOLEHTEMPAAN </a:t>
                      </a:r>
                      <a:r>
                        <a:rPr lang="en-US" sz="2800" b="0" dirty="0" smtClean="0"/>
                        <a:t>(</a:t>
                      </a:r>
                      <a:r>
                        <a:rPr lang="en-US" sz="2800" b="0" dirty="0" err="1" smtClean="0"/>
                        <a:t>boleh</a:t>
                      </a:r>
                      <a:r>
                        <a:rPr lang="en-US" sz="2800" b="0" dirty="0" smtClean="0"/>
                        <a:t> </a:t>
                      </a:r>
                      <a:r>
                        <a:rPr lang="en-US" sz="2800" b="0" dirty="0" err="1" smtClean="0"/>
                        <a:t>dibentuk</a:t>
                      </a:r>
                      <a:r>
                        <a:rPr lang="en-US" sz="2800" b="0" dirty="0" smtClean="0"/>
                        <a:t>)</a:t>
                      </a:r>
                      <a:endParaRPr lang="en-US" sz="2800" b="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Tidak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boleh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ditempa</a:t>
                      </a:r>
                      <a:endParaRPr lang="en-US" sz="3200" dirty="0"/>
                    </a:p>
                  </a:txBody>
                  <a:tcPr/>
                </a:tc>
              </a:tr>
              <a:tr h="714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Kuat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KEKUATAN</a:t>
                      </a:r>
                      <a:r>
                        <a:rPr lang="en-US" sz="3200" b="1" baseline="0" dirty="0" smtClean="0"/>
                        <a:t> REGANGAN</a:t>
                      </a:r>
                      <a:endParaRPr lang="en-US" sz="3200" b="1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Lemah</a:t>
                      </a:r>
                      <a:r>
                        <a:rPr lang="en-US" sz="3200" dirty="0" smtClean="0"/>
                        <a:t> </a:t>
                      </a:r>
                    </a:p>
                    <a:p>
                      <a:pPr algn="ctr"/>
                      <a:r>
                        <a:rPr lang="en-US" sz="3200" dirty="0" smtClean="0"/>
                        <a:t>(</a:t>
                      </a:r>
                      <a:r>
                        <a:rPr lang="en-US" sz="3200" dirty="0" err="1" smtClean="0"/>
                        <a:t>mudah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patah</a:t>
                      </a:r>
                      <a:r>
                        <a:rPr lang="en-US" sz="3200" dirty="0" smtClean="0"/>
                        <a:t>)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044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351503"/>
              </p:ext>
            </p:extLst>
          </p:nvPr>
        </p:nvGraphicFramePr>
        <p:xfrm>
          <a:off x="408650" y="686686"/>
          <a:ext cx="11552391" cy="527102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64953"/>
                <a:gridCol w="3864953"/>
                <a:gridCol w="3822485"/>
              </a:tblGrid>
              <a:tr h="66687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METAL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DIFFERENCES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NON-METAL</a:t>
                      </a:r>
                      <a:endParaRPr lang="en-US" sz="3200" dirty="0"/>
                    </a:p>
                  </a:txBody>
                  <a:tcPr/>
                </a:tc>
              </a:tr>
              <a:tr h="115103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Baik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KEKONDUKSIAN ELEKTRIK</a:t>
                      </a:r>
                      <a:endParaRPr lang="en-US" sz="3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Lemah</a:t>
                      </a:r>
                      <a:r>
                        <a:rPr lang="en-US" sz="3200" baseline="0" dirty="0" smtClean="0"/>
                        <a:t> (</a:t>
                      </a:r>
                      <a:r>
                        <a:rPr lang="en-US" sz="3200" baseline="0" dirty="0" err="1" smtClean="0"/>
                        <a:t>kecuali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karbon</a:t>
                      </a:r>
                      <a:r>
                        <a:rPr lang="en-US" sz="3200" baseline="0" dirty="0" smtClean="0"/>
                        <a:t>)</a:t>
                      </a:r>
                      <a:endParaRPr lang="en-US" sz="3200" dirty="0"/>
                    </a:p>
                  </a:txBody>
                  <a:tcPr/>
                </a:tc>
              </a:tr>
              <a:tr h="115103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Baik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baseline="0" dirty="0" smtClean="0"/>
                        <a:t>KEKONDUKSIAN HABA</a:t>
                      </a:r>
                      <a:endParaRPr lang="en-US" sz="3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Lemah</a:t>
                      </a:r>
                      <a:endParaRPr lang="en-US" sz="3200" dirty="0"/>
                    </a:p>
                  </a:txBody>
                  <a:tcPr/>
                </a:tc>
              </a:tr>
              <a:tr h="115103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Tinggi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KETUMPATAN</a:t>
                      </a:r>
                      <a:endParaRPr lang="en-US" sz="3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Rendah</a:t>
                      </a:r>
                      <a:endParaRPr lang="en-US" sz="3200" dirty="0"/>
                    </a:p>
                  </a:txBody>
                  <a:tcPr/>
                </a:tc>
              </a:tr>
              <a:tr h="115103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Tinggi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TAKAT LEBUR/DIDIH</a:t>
                      </a:r>
                      <a:endParaRPr lang="en-US" sz="3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Rendah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817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s.123rf.com/450wm/alexeysmirnov/alexeysmirnov1304/alexeysmirnov130400030/19424897-metal-surface-of-steel-hexagons-perspective-view-shiny-abstract-industrial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64" y="2863065"/>
            <a:ext cx="5151129" cy="3434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heodoregray.com/periodictable/Samples/006/s14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913" y="2626299"/>
            <a:ext cx="3670852" cy="367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445504"/>
              </p:ext>
            </p:extLst>
          </p:nvPr>
        </p:nvGraphicFramePr>
        <p:xfrm>
          <a:off x="301006" y="448890"/>
          <a:ext cx="11552391" cy="12957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64953"/>
                <a:gridCol w="3864953"/>
                <a:gridCol w="3822485"/>
              </a:tblGrid>
              <a:tr h="66687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LOGAM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PERBEZAAN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BUKAN LOGAM</a:t>
                      </a:r>
                      <a:endParaRPr lang="en-US" sz="3200" dirty="0"/>
                    </a:p>
                  </a:txBody>
                  <a:tcPr/>
                </a:tc>
              </a:tr>
              <a:tr h="62882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Berkilat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KEKILAUAN</a:t>
                      </a:r>
                      <a:endParaRPr lang="en-US" sz="3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Pudar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752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01" y="3134596"/>
            <a:ext cx="4133850" cy="2314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676" y="3289846"/>
            <a:ext cx="5601449" cy="200407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269226"/>
              </p:ext>
            </p:extLst>
          </p:nvPr>
        </p:nvGraphicFramePr>
        <p:xfrm>
          <a:off x="430480" y="342031"/>
          <a:ext cx="11552391" cy="18179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64953"/>
                <a:gridCol w="3864953"/>
                <a:gridCol w="3822485"/>
              </a:tblGrid>
              <a:tr h="66687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LOGAM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PERBEZAAN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BUKAN LOGAM</a:t>
                      </a:r>
                      <a:endParaRPr lang="en-US" sz="3200" dirty="0"/>
                    </a:p>
                  </a:txBody>
                  <a:tcPr/>
                </a:tc>
              </a:tr>
              <a:tr h="115103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Mulur</a:t>
                      </a:r>
                      <a:endParaRPr lang="en-US" sz="3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KEMULURAN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2800" dirty="0" smtClean="0"/>
                        <a:t>(</a:t>
                      </a:r>
                      <a:r>
                        <a:rPr lang="en-US" sz="2800" dirty="0" err="1" smtClean="0"/>
                        <a:t>boleh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ditarik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menjadi</a:t>
                      </a:r>
                      <a:r>
                        <a:rPr lang="en-US" sz="2800" baseline="0" dirty="0" smtClean="0"/>
                        <a:t> </a:t>
                      </a:r>
                      <a:r>
                        <a:rPr lang="en-US" sz="2800" baseline="0" dirty="0" err="1" smtClean="0"/>
                        <a:t>wayar</a:t>
                      </a:r>
                      <a:r>
                        <a:rPr lang="en-US" sz="2800" dirty="0" smtClean="0"/>
                        <a:t>)</a:t>
                      </a: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Rapuh</a:t>
                      </a:r>
                      <a:endParaRPr lang="en-US" sz="3200" dirty="0" smtClean="0"/>
                    </a:p>
                    <a:p>
                      <a:pPr algn="ctr"/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428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45" y="69929"/>
            <a:ext cx="888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u="sng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6</a:t>
            </a:r>
            <a:r>
              <a:rPr lang="en-US" sz="6000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.1 PENGELASAN UNSUR</a:t>
            </a:r>
            <a:endParaRPr lang="en-US" sz="6000" u="sng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12" name="Picture 4" descr="http://chuma.cas.usf.edu/~ming/courses/chm2030/2000f/Image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99" b="13246"/>
          <a:stretch/>
        </p:blipFill>
        <p:spPr bwMode="auto">
          <a:xfrm>
            <a:off x="13745" y="1259303"/>
            <a:ext cx="1195693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4389" y="4916902"/>
            <a:ext cx="115612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JIRIM </a:t>
            </a:r>
            <a:r>
              <a:rPr lang="en-US" sz="4800" dirty="0" smtClean="0">
                <a:sym typeface="Wingdings" panose="05000000000000000000" pitchFamily="2" charset="2"/>
              </a:rPr>
              <a:t> </a:t>
            </a:r>
            <a:r>
              <a:rPr lang="en-US" sz="4800" dirty="0" err="1" smtClean="0">
                <a:sym typeface="Wingdings" panose="05000000000000000000" pitchFamily="2" charset="2"/>
              </a:rPr>
              <a:t>terdiri</a:t>
            </a:r>
            <a:r>
              <a:rPr lang="en-US" sz="4800" dirty="0" smtClean="0">
                <a:sym typeface="Wingdings" panose="05000000000000000000" pitchFamily="2" charset="2"/>
              </a:rPr>
              <a:t> </a:t>
            </a:r>
            <a:r>
              <a:rPr lang="en-US" sz="4800" dirty="0" err="1" smtClean="0">
                <a:sym typeface="Wingdings" panose="05000000000000000000" pitchFamily="2" charset="2"/>
              </a:rPr>
              <a:t>daripada</a:t>
            </a:r>
            <a:r>
              <a:rPr lang="en-US" sz="4800" dirty="0" smtClean="0">
                <a:sym typeface="Wingdings" panose="05000000000000000000" pitchFamily="2" charset="2"/>
              </a:rPr>
              <a:t> </a:t>
            </a:r>
            <a:r>
              <a:rPr lang="en-US" sz="4800" dirty="0" err="1" smtClean="0">
                <a:sym typeface="Wingdings" panose="05000000000000000000" pitchFamily="2" charset="2"/>
              </a:rPr>
              <a:t>zarah</a:t>
            </a:r>
            <a:r>
              <a:rPr lang="en-US" sz="4800" dirty="0" smtClean="0">
                <a:sym typeface="Wingdings" panose="05000000000000000000" pitchFamily="2" charset="2"/>
              </a:rPr>
              <a:t> yang </a:t>
            </a:r>
            <a:r>
              <a:rPr lang="en-US" sz="4800" dirty="0" err="1" smtClean="0">
                <a:sym typeface="Wingdings" panose="05000000000000000000" pitchFamily="2" charset="2"/>
              </a:rPr>
              <a:t>kecil</a:t>
            </a:r>
            <a:r>
              <a:rPr lang="en-US" sz="4800" dirty="0" smtClean="0">
                <a:sym typeface="Wingdings" panose="05000000000000000000" pitchFamily="2" charset="2"/>
              </a:rPr>
              <a:t> </a:t>
            </a:r>
            <a:r>
              <a:rPr lang="en-US" sz="4800" dirty="0" err="1" smtClean="0">
                <a:sym typeface="Wingdings" panose="05000000000000000000" pitchFamily="2" charset="2"/>
              </a:rPr>
              <a:t>dan</a:t>
            </a:r>
            <a:r>
              <a:rPr lang="en-US" sz="4800" dirty="0" smtClean="0">
                <a:sym typeface="Wingdings" panose="05000000000000000000" pitchFamily="2" charset="2"/>
              </a:rPr>
              <a:t> </a:t>
            </a:r>
            <a:r>
              <a:rPr lang="en-US" sz="4800" dirty="0" err="1" smtClean="0">
                <a:sym typeface="Wingdings" panose="05000000000000000000" pitchFamily="2" charset="2"/>
              </a:rPr>
              <a:t>diskrit</a:t>
            </a:r>
            <a:r>
              <a:rPr lang="en-US" sz="4800" dirty="0" smtClean="0">
                <a:sym typeface="Wingdings" panose="05000000000000000000" pitchFamily="2" charset="2"/>
              </a:rPr>
              <a:t> yang </a:t>
            </a:r>
            <a:r>
              <a:rPr lang="en-US" sz="4800" dirty="0" err="1" smtClean="0">
                <a:sym typeface="Wingdings" panose="05000000000000000000" pitchFamily="2" charset="2"/>
              </a:rPr>
              <a:t>dikenali</a:t>
            </a:r>
            <a:r>
              <a:rPr lang="en-US" sz="4800" dirty="0" smtClean="0">
                <a:sym typeface="Wingdings" panose="05000000000000000000" pitchFamily="2" charset="2"/>
              </a:rPr>
              <a:t> </a:t>
            </a:r>
            <a:r>
              <a:rPr lang="en-US" sz="4800" dirty="0" err="1" smtClean="0">
                <a:sym typeface="Wingdings" panose="05000000000000000000" pitchFamily="2" charset="2"/>
              </a:rPr>
              <a:t>sebagai</a:t>
            </a:r>
            <a:r>
              <a:rPr lang="en-US" sz="4800" dirty="0" smtClean="0"/>
              <a:t> </a:t>
            </a:r>
            <a:r>
              <a:rPr lang="en-US" sz="7200" b="1" u="sng" dirty="0" smtClean="0"/>
              <a:t>atom</a:t>
            </a:r>
            <a:endParaRPr lang="en-US" sz="7200" b="1" u="sng" dirty="0"/>
          </a:p>
        </p:txBody>
      </p:sp>
    </p:spTree>
    <p:extLst>
      <p:ext uri="{BB962C8B-B14F-4D97-AF65-F5344CB8AC3E}">
        <p14:creationId xmlns:p14="http://schemas.microsoft.com/office/powerpoint/2010/main" val="311853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601" y="3182016"/>
            <a:ext cx="3498402" cy="31352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707" y="4174094"/>
            <a:ext cx="2143125" cy="214312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020717"/>
              </p:ext>
            </p:extLst>
          </p:nvPr>
        </p:nvGraphicFramePr>
        <p:xfrm>
          <a:off x="287359" y="751464"/>
          <a:ext cx="11552391" cy="18179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64953"/>
                <a:gridCol w="3864953"/>
                <a:gridCol w="3822485"/>
              </a:tblGrid>
              <a:tr h="66687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LOGAM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PERBEZAAN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BUKAN LOGAM</a:t>
                      </a:r>
                      <a:endParaRPr lang="en-US" sz="3200" dirty="0"/>
                    </a:p>
                  </a:txBody>
                  <a:tcPr/>
                </a:tc>
              </a:tr>
              <a:tr h="115103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Boleh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ditempa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KEBOLEHTEMPAAN </a:t>
                      </a:r>
                      <a:r>
                        <a:rPr lang="en-US" sz="2800" b="0" dirty="0" smtClean="0"/>
                        <a:t>(</a:t>
                      </a:r>
                      <a:r>
                        <a:rPr lang="en-US" sz="2800" b="0" dirty="0" err="1" smtClean="0"/>
                        <a:t>boleh</a:t>
                      </a:r>
                      <a:r>
                        <a:rPr lang="en-US" sz="2800" b="0" dirty="0" smtClean="0"/>
                        <a:t> </a:t>
                      </a:r>
                      <a:r>
                        <a:rPr lang="en-US" sz="2800" b="0" dirty="0" err="1" smtClean="0"/>
                        <a:t>dibentuk</a:t>
                      </a:r>
                      <a:r>
                        <a:rPr lang="en-US" sz="2800" b="0" dirty="0" smtClean="0"/>
                        <a:t>)</a:t>
                      </a:r>
                      <a:endParaRPr lang="en-US" sz="2800" b="0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Tidak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boleh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ditempa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362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187" y="3914440"/>
            <a:ext cx="4399229" cy="3439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819" y="2310612"/>
            <a:ext cx="3325098" cy="3207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677" y="1892307"/>
            <a:ext cx="4401221" cy="513761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72288"/>
              </p:ext>
            </p:extLst>
          </p:nvPr>
        </p:nvGraphicFramePr>
        <p:xfrm>
          <a:off x="355598" y="396622"/>
          <a:ext cx="11552391" cy="173367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64953"/>
                <a:gridCol w="3864953"/>
                <a:gridCol w="3822485"/>
              </a:tblGrid>
              <a:tr h="66687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LOGAM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PERBEZAAN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BUKAN LOGAM</a:t>
                      </a:r>
                      <a:endParaRPr lang="en-US" sz="3200" dirty="0"/>
                    </a:p>
                  </a:txBody>
                  <a:tcPr/>
                </a:tc>
              </a:tr>
              <a:tr h="71408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Kuat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KEKUATAN</a:t>
                      </a:r>
                      <a:r>
                        <a:rPr lang="en-US" sz="3200" b="1" baseline="0" dirty="0" smtClean="0"/>
                        <a:t> REGANGAN</a:t>
                      </a:r>
                      <a:endParaRPr lang="en-US" sz="3200" b="1" dirty="0"/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Lemah</a:t>
                      </a:r>
                      <a:r>
                        <a:rPr lang="en-US" sz="3200" dirty="0" smtClean="0"/>
                        <a:t> </a:t>
                      </a:r>
                    </a:p>
                    <a:p>
                      <a:pPr algn="ctr"/>
                      <a:r>
                        <a:rPr lang="en-US" sz="3200" dirty="0" smtClean="0"/>
                        <a:t>(</a:t>
                      </a:r>
                      <a:r>
                        <a:rPr lang="en-US" sz="3200" dirty="0" err="1" smtClean="0"/>
                        <a:t>mudah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patah</a:t>
                      </a:r>
                      <a:r>
                        <a:rPr lang="en-US" sz="3200" dirty="0" smtClean="0"/>
                        <a:t>)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07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029" y="3060695"/>
            <a:ext cx="4676674" cy="337874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97620"/>
              </p:ext>
            </p:extLst>
          </p:nvPr>
        </p:nvGraphicFramePr>
        <p:xfrm>
          <a:off x="299468" y="454674"/>
          <a:ext cx="11552391" cy="18179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64953"/>
                <a:gridCol w="3864953"/>
                <a:gridCol w="3822485"/>
              </a:tblGrid>
              <a:tr h="66687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METAL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DIFFERENCES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NON-METAL</a:t>
                      </a:r>
                      <a:endParaRPr lang="en-US" sz="3200" dirty="0"/>
                    </a:p>
                  </a:txBody>
                  <a:tcPr/>
                </a:tc>
              </a:tr>
              <a:tr h="115103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Baik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/>
                        <a:t>KEKONDUKSIAN ELEKTRIK</a:t>
                      </a:r>
                      <a:endParaRPr lang="en-US" sz="3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Lemah</a:t>
                      </a:r>
                      <a:r>
                        <a:rPr lang="en-US" sz="3200" baseline="0" dirty="0" smtClean="0"/>
                        <a:t> (</a:t>
                      </a:r>
                      <a:r>
                        <a:rPr lang="en-US" sz="3200" baseline="0" dirty="0" err="1" smtClean="0"/>
                        <a:t>kecuali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karbon</a:t>
                      </a:r>
                      <a:r>
                        <a:rPr lang="en-US" sz="3200" baseline="0" dirty="0" smtClean="0"/>
                        <a:t>)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11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576" t="21138" r="52826" b="35673"/>
          <a:stretch/>
        </p:blipFill>
        <p:spPr>
          <a:xfrm>
            <a:off x="3760632" y="2367981"/>
            <a:ext cx="5365690" cy="408433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155599"/>
              </p:ext>
            </p:extLst>
          </p:nvPr>
        </p:nvGraphicFramePr>
        <p:xfrm>
          <a:off x="354059" y="236309"/>
          <a:ext cx="11552391" cy="18179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64953"/>
                <a:gridCol w="3864953"/>
                <a:gridCol w="3822485"/>
              </a:tblGrid>
              <a:tr h="66687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METAL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DIFFERENCES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NON-METAL</a:t>
                      </a:r>
                      <a:endParaRPr lang="en-US" sz="3200" dirty="0"/>
                    </a:p>
                  </a:txBody>
                  <a:tcPr/>
                </a:tc>
              </a:tr>
              <a:tr h="115103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Baik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baseline="0" dirty="0" smtClean="0"/>
                        <a:t>KEKONDUKSIAN HABA</a:t>
                      </a:r>
                      <a:endParaRPr lang="en-US" sz="3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Lemah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813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373880"/>
              </p:ext>
            </p:extLst>
          </p:nvPr>
        </p:nvGraphicFramePr>
        <p:xfrm>
          <a:off x="326763" y="468321"/>
          <a:ext cx="11552391" cy="18179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864953"/>
                <a:gridCol w="3864953"/>
                <a:gridCol w="3822485"/>
              </a:tblGrid>
              <a:tr h="66687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METAL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DIFFERENCES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NON-METAL</a:t>
                      </a:r>
                      <a:endParaRPr lang="en-US" sz="3200" dirty="0"/>
                    </a:p>
                  </a:txBody>
                  <a:tcPr/>
                </a:tc>
              </a:tr>
              <a:tr h="115103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Tinggi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KETUMPATAN</a:t>
                      </a:r>
                      <a:endParaRPr lang="en-US" sz="32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 smtClean="0"/>
                        <a:t>Rendah</a:t>
                      </a:r>
                      <a:endParaRPr lang="en-US" sz="3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999" y="2693938"/>
            <a:ext cx="5057698" cy="3365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206" t="7785" b="10687"/>
          <a:stretch/>
        </p:blipFill>
        <p:spPr>
          <a:xfrm>
            <a:off x="1924335" y="2096563"/>
            <a:ext cx="3630304" cy="4574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58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45" y="69929"/>
            <a:ext cx="56140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6.2 CAMPURAN</a:t>
            </a:r>
            <a:endParaRPr lang="en-US" sz="6000" u="sng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85592"/>
            <a:ext cx="125695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/>
              <a:t>- </a:t>
            </a:r>
            <a:r>
              <a:rPr lang="en-US" sz="3800" dirty="0" err="1" smtClean="0"/>
              <a:t>Dua</a:t>
            </a:r>
            <a:r>
              <a:rPr lang="en-US" sz="3800" dirty="0" smtClean="0"/>
              <a:t> </a:t>
            </a:r>
            <a:r>
              <a:rPr lang="en-US" sz="3800" dirty="0" err="1" smtClean="0"/>
              <a:t>atau</a:t>
            </a:r>
            <a:r>
              <a:rPr lang="en-US" sz="3800" dirty="0" smtClean="0"/>
              <a:t> </a:t>
            </a:r>
            <a:r>
              <a:rPr lang="en-US" sz="3800" dirty="0" err="1" smtClean="0"/>
              <a:t>lebih</a:t>
            </a:r>
            <a:r>
              <a:rPr lang="en-US" sz="3800" dirty="0" smtClean="0"/>
              <a:t> </a:t>
            </a:r>
            <a:r>
              <a:rPr lang="en-US" sz="3800" dirty="0" err="1" smtClean="0"/>
              <a:t>unsur</a:t>
            </a:r>
            <a:r>
              <a:rPr lang="en-US" sz="3800" dirty="0" smtClean="0"/>
              <a:t>/</a:t>
            </a:r>
            <a:r>
              <a:rPr lang="en-US" sz="3800" dirty="0" err="1" smtClean="0"/>
              <a:t>sebatian</a:t>
            </a:r>
            <a:r>
              <a:rPr lang="en-US" sz="3800" dirty="0" smtClean="0"/>
              <a:t> yang </a:t>
            </a:r>
            <a:r>
              <a:rPr lang="en-US" sz="3800" dirty="0" err="1" smtClean="0"/>
              <a:t>bercampur</a:t>
            </a:r>
            <a:r>
              <a:rPr lang="en-US" sz="3800" dirty="0" smtClean="0"/>
              <a:t> </a:t>
            </a:r>
            <a:r>
              <a:rPr lang="en-US" sz="3800" dirty="0" err="1" smtClean="0"/>
              <a:t>secara</a:t>
            </a:r>
            <a:r>
              <a:rPr lang="en-US" sz="3800" dirty="0" smtClean="0"/>
              <a:t> </a:t>
            </a:r>
            <a:r>
              <a:rPr lang="en-US" sz="3800" dirty="0" err="1" smtClean="0"/>
              <a:t>fizikal</a:t>
            </a:r>
            <a:endParaRPr lang="en-US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16" y="2101255"/>
            <a:ext cx="6043484" cy="4476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816" y="1958203"/>
            <a:ext cx="4897757" cy="4763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370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2505" y="2006389"/>
            <a:ext cx="3146789" cy="47287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2831" y="171605"/>
            <a:ext cx="115733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CAMPURAN</a:t>
            </a:r>
            <a:r>
              <a:rPr lang="en-US" sz="6000" dirty="0" smtClean="0"/>
              <a:t> </a:t>
            </a:r>
            <a:r>
              <a:rPr lang="en-US" sz="6000" dirty="0" err="1" smtClean="0"/>
              <a:t>terbentuk</a:t>
            </a:r>
            <a:r>
              <a:rPr lang="en-US" sz="6000" dirty="0" smtClean="0"/>
              <a:t> </a:t>
            </a:r>
            <a:r>
              <a:rPr lang="en-US" sz="6000" dirty="0" err="1" smtClean="0"/>
              <a:t>secara</a:t>
            </a:r>
            <a:r>
              <a:rPr lang="en-US" sz="6000" dirty="0" smtClean="0"/>
              <a:t> </a:t>
            </a:r>
            <a:r>
              <a:rPr lang="en-US" sz="6000" dirty="0" err="1" smtClean="0"/>
              <a:t>fizikal</a:t>
            </a:r>
            <a:r>
              <a:rPr lang="en-US" sz="6000" dirty="0" smtClean="0"/>
              <a:t>. </a:t>
            </a:r>
            <a:r>
              <a:rPr lang="en-US" sz="6000" dirty="0" err="1" smtClean="0"/>
              <a:t>Jadi</a:t>
            </a:r>
            <a:r>
              <a:rPr lang="en-US" sz="6000" dirty="0" smtClean="0"/>
              <a:t>, </a:t>
            </a:r>
            <a:r>
              <a:rPr lang="en-US" sz="6000" dirty="0" err="1" smtClean="0"/>
              <a:t>ianya</a:t>
            </a:r>
            <a:r>
              <a:rPr lang="en-US" sz="6000" dirty="0" smtClean="0"/>
              <a:t> </a:t>
            </a:r>
            <a:r>
              <a:rPr lang="en-US" sz="6000" dirty="0" err="1" smtClean="0"/>
              <a:t>dapat</a:t>
            </a:r>
            <a:r>
              <a:rPr lang="en-US" sz="6000" dirty="0" smtClean="0"/>
              <a:t> </a:t>
            </a:r>
            <a:r>
              <a:rPr lang="en-US" sz="6000" dirty="0" err="1" smtClean="0"/>
              <a:t>diasingkan</a:t>
            </a:r>
            <a:r>
              <a:rPr lang="en-US" sz="6000" dirty="0" smtClean="0"/>
              <a:t> </a:t>
            </a:r>
            <a:r>
              <a:rPr lang="en-US" sz="6000" dirty="0" err="1" smtClean="0"/>
              <a:t>secara</a:t>
            </a:r>
            <a:r>
              <a:rPr lang="en-US" sz="6000" dirty="0" smtClean="0"/>
              <a:t> </a:t>
            </a:r>
            <a:r>
              <a:rPr lang="en-US" sz="6000" dirty="0" err="1" smtClean="0"/>
              <a:t>fizikal</a:t>
            </a:r>
            <a:r>
              <a:rPr lang="en-US" sz="6000" dirty="0" smtClean="0"/>
              <a:t> </a:t>
            </a:r>
            <a:r>
              <a:rPr lang="en-US" sz="6000" dirty="0" err="1" smtClean="0"/>
              <a:t>juga</a:t>
            </a:r>
            <a:r>
              <a:rPr lang="en-US" sz="6000" dirty="0" smtClean="0"/>
              <a:t>.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13" y="3137616"/>
            <a:ext cx="5672919" cy="367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7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1365358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158636"/>
            <a:ext cx="5977720" cy="55861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3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KAEDAH PENGASINGAN CAMPURAN</a:t>
            </a:r>
          </a:p>
          <a:p>
            <a:pPr algn="ctr"/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Bergantung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kepada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Sifat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fizik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dan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keadaan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bahan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yang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terkandung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dalam</a:t>
            </a:r>
            <a:r>
              <a:rPr lang="en-US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8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campuran</a:t>
            </a:r>
            <a:endParaRPr lang="en-US" sz="28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Bahan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yang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ingin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diperoleh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</a:p>
          <a:p>
            <a:pPr algn="ctr"/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dari</a:t>
            </a:r>
            <a:r>
              <a:rPr lang="en-US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campuran</a:t>
            </a:r>
            <a:endParaRPr 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184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892" y="2034527"/>
            <a:ext cx="4598960" cy="4619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18366" y="95535"/>
            <a:ext cx="11626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AutoNum type="arabicPeriod"/>
            </a:pPr>
            <a:r>
              <a:rPr lang="en-US" sz="6600" b="1" u="sng" dirty="0" smtClean="0"/>
              <a:t>PENURASAN</a:t>
            </a:r>
            <a:r>
              <a:rPr lang="en-US" sz="5400" b="1" dirty="0" smtClean="0"/>
              <a:t>- </a:t>
            </a:r>
            <a:r>
              <a:rPr lang="en-US" sz="5400" dirty="0" err="1" smtClean="0"/>
              <a:t>asingkan</a:t>
            </a:r>
            <a:r>
              <a:rPr lang="en-US" sz="5400" dirty="0" smtClean="0"/>
              <a:t> </a:t>
            </a:r>
            <a:r>
              <a:rPr lang="en-US" sz="5400" dirty="0" err="1" smtClean="0"/>
              <a:t>bahan</a:t>
            </a:r>
            <a:r>
              <a:rPr lang="en-US" sz="5400" dirty="0" smtClean="0"/>
              <a:t> </a:t>
            </a:r>
            <a:r>
              <a:rPr lang="en-US" sz="5400" dirty="0" err="1" smtClean="0"/>
              <a:t>pepejal</a:t>
            </a:r>
            <a:r>
              <a:rPr lang="en-US" sz="5400" dirty="0" smtClean="0"/>
              <a:t> </a:t>
            </a:r>
            <a:r>
              <a:rPr lang="en-US" sz="5400" dirty="0" err="1" smtClean="0"/>
              <a:t>tidak</a:t>
            </a:r>
            <a:r>
              <a:rPr lang="en-US" sz="5400" dirty="0" smtClean="0"/>
              <a:t> </a:t>
            </a:r>
            <a:r>
              <a:rPr lang="en-US" sz="5400" dirty="0" err="1" smtClean="0"/>
              <a:t>larut</a:t>
            </a:r>
            <a:r>
              <a:rPr lang="en-US" sz="5400" dirty="0" smtClean="0"/>
              <a:t> </a:t>
            </a:r>
            <a:r>
              <a:rPr lang="en-US" sz="5400" dirty="0" err="1" smtClean="0"/>
              <a:t>daripada</a:t>
            </a:r>
            <a:r>
              <a:rPr lang="en-US" sz="5400" dirty="0" smtClean="0"/>
              <a:t> </a:t>
            </a:r>
            <a:r>
              <a:rPr lang="en-US" sz="5400" dirty="0" err="1" smtClean="0"/>
              <a:t>cecair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977" b="8309"/>
          <a:stretch/>
        </p:blipFill>
        <p:spPr>
          <a:xfrm>
            <a:off x="5739619" y="2201594"/>
            <a:ext cx="2886806" cy="4656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9662" y="2292430"/>
            <a:ext cx="3649492" cy="436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8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06996"/>
            <a:ext cx="1246397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u="sng" dirty="0" smtClean="0"/>
              <a:t>2.PENYULINGAN</a:t>
            </a:r>
            <a:r>
              <a:rPr lang="en-US" sz="5400" b="1" dirty="0" smtClean="0"/>
              <a:t>- </a:t>
            </a:r>
            <a:r>
              <a:rPr lang="en-US" sz="4000" dirty="0" err="1" smtClean="0"/>
              <a:t>asingkan</a:t>
            </a:r>
            <a:r>
              <a:rPr lang="en-US" sz="4000" dirty="0" smtClean="0"/>
              <a:t> </a:t>
            </a:r>
            <a:r>
              <a:rPr lang="en-US" sz="4000" dirty="0" err="1" smtClean="0"/>
              <a:t>campuran</a:t>
            </a:r>
            <a:r>
              <a:rPr lang="en-US" sz="4000" dirty="0" smtClean="0"/>
              <a:t> </a:t>
            </a:r>
            <a:r>
              <a:rPr lang="en-US" sz="4000" dirty="0" err="1" smtClean="0"/>
              <a:t>cecair-cecair</a:t>
            </a:r>
            <a:r>
              <a:rPr lang="en-US" sz="4000" dirty="0" smtClean="0"/>
              <a:t> yang </a:t>
            </a:r>
            <a:r>
              <a:rPr lang="en-US" sz="4000" dirty="0" err="1" smtClean="0"/>
              <a:t>terlarut</a:t>
            </a:r>
            <a:r>
              <a:rPr lang="en-US" sz="4000" dirty="0" smtClean="0"/>
              <a:t> </a:t>
            </a:r>
            <a:r>
              <a:rPr lang="en-US" sz="4000" dirty="0" err="1" smtClean="0"/>
              <a:t>campur</a:t>
            </a:r>
            <a:r>
              <a:rPr lang="en-US" sz="4000" dirty="0" smtClean="0"/>
              <a:t> </a:t>
            </a:r>
            <a:r>
              <a:rPr lang="en-US" sz="4000" dirty="0" err="1" smtClean="0"/>
              <a:t>dan</a:t>
            </a:r>
            <a:r>
              <a:rPr lang="en-US" sz="4000" dirty="0" smtClean="0"/>
              <a:t> </a:t>
            </a:r>
            <a:r>
              <a:rPr lang="en-US" sz="4000" dirty="0" err="1" smtClean="0"/>
              <a:t>mempunyai</a:t>
            </a:r>
            <a:r>
              <a:rPr lang="en-US" sz="4000" dirty="0" smtClean="0"/>
              <a:t> </a:t>
            </a:r>
            <a:r>
              <a:rPr lang="en-US" sz="4000" dirty="0" err="1" smtClean="0"/>
              <a:t>takat</a:t>
            </a:r>
            <a:r>
              <a:rPr lang="en-US" sz="4000" dirty="0" smtClean="0"/>
              <a:t> </a:t>
            </a:r>
            <a:r>
              <a:rPr lang="en-US" sz="4000" dirty="0" err="1" smtClean="0"/>
              <a:t>didih</a:t>
            </a:r>
            <a:r>
              <a:rPr lang="en-US" sz="4000" dirty="0" smtClean="0"/>
              <a:t> yang </a:t>
            </a:r>
            <a:r>
              <a:rPr lang="en-US" sz="4000" dirty="0" err="1" smtClean="0"/>
              <a:t>berbeza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3744"/>
          <a:stretch/>
        </p:blipFill>
        <p:spPr>
          <a:xfrm>
            <a:off x="1528549" y="2266024"/>
            <a:ext cx="9423436" cy="459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0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subatomic at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13" y="3019339"/>
            <a:ext cx="11887240" cy="308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2913" y="354841"/>
            <a:ext cx="11969087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/>
              <a:t>Saiz</a:t>
            </a:r>
            <a:r>
              <a:rPr lang="en-US" sz="4400" dirty="0" smtClean="0"/>
              <a:t> atom </a:t>
            </a:r>
            <a:r>
              <a:rPr lang="en-US" sz="5400" b="1" u="sng" dirty="0" err="1" smtClean="0"/>
              <a:t>sangat</a:t>
            </a:r>
            <a:r>
              <a:rPr lang="en-US" sz="5400" b="1" u="sng" dirty="0" smtClean="0"/>
              <a:t> </a:t>
            </a:r>
            <a:r>
              <a:rPr lang="en-US" sz="5400" b="1" u="sng" dirty="0" err="1" smtClean="0"/>
              <a:t>kecil</a:t>
            </a:r>
            <a:r>
              <a:rPr lang="en-US" sz="4400" dirty="0" smtClean="0"/>
              <a:t>, </a:t>
            </a:r>
            <a:r>
              <a:rPr lang="en-US" sz="4400" dirty="0" err="1" smtClean="0"/>
              <a:t>hanya</a:t>
            </a:r>
            <a:r>
              <a:rPr lang="en-US" sz="4400" dirty="0" smtClean="0"/>
              <a:t> </a:t>
            </a:r>
            <a:r>
              <a:rPr lang="en-US" sz="4400" dirty="0" err="1" smtClean="0"/>
              <a:t>boleh</a:t>
            </a:r>
            <a:r>
              <a:rPr lang="en-US" sz="4400" dirty="0" smtClean="0"/>
              <a:t> </a:t>
            </a:r>
            <a:r>
              <a:rPr lang="en-US" sz="4400" dirty="0" err="1" smtClean="0"/>
              <a:t>dilihat</a:t>
            </a:r>
            <a:r>
              <a:rPr lang="en-US" sz="4400" dirty="0" smtClean="0"/>
              <a:t> </a:t>
            </a:r>
            <a:r>
              <a:rPr lang="en-US" sz="4400" dirty="0" err="1" smtClean="0"/>
              <a:t>menggunakan</a:t>
            </a:r>
            <a:r>
              <a:rPr lang="en-US" sz="4400" dirty="0" smtClean="0"/>
              <a:t> </a:t>
            </a:r>
            <a:r>
              <a:rPr lang="en-US" sz="4400" dirty="0" err="1" smtClean="0"/>
              <a:t>mikroskop</a:t>
            </a:r>
            <a:r>
              <a:rPr lang="en-US" sz="4400" dirty="0" smtClean="0"/>
              <a:t> </a:t>
            </a:r>
            <a:r>
              <a:rPr lang="en-US" sz="4400" dirty="0" err="1" smtClean="0"/>
              <a:t>elektron</a:t>
            </a:r>
            <a:r>
              <a:rPr lang="en-US" sz="4400" dirty="0" smtClean="0"/>
              <a:t> </a:t>
            </a:r>
            <a:r>
              <a:rPr lang="en-US" sz="4400" dirty="0" err="1" smtClean="0"/>
              <a:t>dengan</a:t>
            </a:r>
            <a:r>
              <a:rPr lang="en-US" sz="4400" dirty="0" smtClean="0"/>
              <a:t> </a:t>
            </a:r>
            <a:r>
              <a:rPr lang="en-US" sz="4400" dirty="0" err="1" smtClean="0"/>
              <a:t>membesarkan</a:t>
            </a:r>
            <a:r>
              <a:rPr lang="en-US" sz="4400" dirty="0" smtClean="0"/>
              <a:t> atom </a:t>
            </a:r>
            <a:r>
              <a:rPr lang="en-US" sz="4400" dirty="0" err="1" smtClean="0"/>
              <a:t>sebanyak</a:t>
            </a:r>
            <a:r>
              <a:rPr lang="en-US" sz="4400" dirty="0" smtClean="0"/>
              <a:t> </a:t>
            </a:r>
            <a:r>
              <a:rPr lang="en-US" sz="4400" dirty="0" err="1" smtClean="0"/>
              <a:t>berjuta</a:t>
            </a:r>
            <a:r>
              <a:rPr lang="en-US" sz="4400" dirty="0" smtClean="0"/>
              <a:t> kali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667039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11004"/>
          <a:stretch/>
        </p:blipFill>
        <p:spPr>
          <a:xfrm>
            <a:off x="1726383" y="2964396"/>
            <a:ext cx="4038599" cy="3594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366" y="95535"/>
            <a:ext cx="116266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/>
              <a:t>3. PEMISAHAN MENGGUNAKAN MAGNET- </a:t>
            </a:r>
            <a:r>
              <a:rPr lang="en-US" sz="5400" dirty="0" err="1" smtClean="0"/>
              <a:t>asingkan</a:t>
            </a:r>
            <a:r>
              <a:rPr lang="en-US" sz="5400" dirty="0" smtClean="0"/>
              <a:t> </a:t>
            </a:r>
            <a:r>
              <a:rPr lang="en-US" sz="5400" dirty="0" err="1" smtClean="0"/>
              <a:t>dua</a:t>
            </a:r>
            <a:r>
              <a:rPr lang="en-US" sz="5400" dirty="0" smtClean="0"/>
              <a:t> </a:t>
            </a:r>
            <a:r>
              <a:rPr lang="en-US" sz="5400" dirty="0" err="1" smtClean="0"/>
              <a:t>bahan</a:t>
            </a:r>
            <a:r>
              <a:rPr lang="en-US" sz="5400" dirty="0" smtClean="0"/>
              <a:t> </a:t>
            </a:r>
            <a:r>
              <a:rPr lang="en-US" sz="5400" dirty="0" err="1" smtClean="0"/>
              <a:t>pepejal</a:t>
            </a:r>
            <a:r>
              <a:rPr lang="en-US" sz="5400" dirty="0" smtClean="0"/>
              <a:t> yang </a:t>
            </a:r>
            <a:r>
              <a:rPr lang="en-US" sz="5400" b="1" dirty="0" err="1" smtClean="0"/>
              <a:t>bersifat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bahan</a:t>
            </a:r>
            <a:r>
              <a:rPr lang="en-US" sz="5400" b="1" dirty="0" smtClean="0"/>
              <a:t> magnet </a:t>
            </a:r>
            <a:r>
              <a:rPr lang="en-US" sz="5400" dirty="0" err="1" smtClean="0"/>
              <a:t>dan</a:t>
            </a:r>
            <a:r>
              <a:rPr lang="en-US" sz="5400" dirty="0" smtClean="0"/>
              <a:t> </a:t>
            </a:r>
            <a:r>
              <a:rPr lang="en-US" sz="5400" b="1" dirty="0" err="1" smtClean="0"/>
              <a:t>tidak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bersifat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bahan</a:t>
            </a:r>
            <a:r>
              <a:rPr lang="en-US" sz="5400" b="1" dirty="0" smtClean="0"/>
              <a:t> magnet</a:t>
            </a:r>
            <a:endParaRPr lang="en-US" sz="4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3681" y="2773019"/>
            <a:ext cx="4778692" cy="3976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456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8366" y="95535"/>
            <a:ext cx="1162663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u="sng" dirty="0" smtClean="0"/>
              <a:t>PENGENAPAN- </a:t>
            </a:r>
            <a:r>
              <a:rPr lang="en-US" sz="5400" dirty="0" err="1" smtClean="0"/>
              <a:t>asingkan</a:t>
            </a:r>
            <a:r>
              <a:rPr lang="en-US" sz="5400" dirty="0" smtClean="0"/>
              <a:t> </a:t>
            </a:r>
            <a:r>
              <a:rPr lang="en-US" sz="5400" dirty="0" err="1" smtClean="0"/>
              <a:t>campuran</a:t>
            </a:r>
            <a:r>
              <a:rPr lang="en-US" sz="5400" dirty="0" smtClean="0"/>
              <a:t> </a:t>
            </a:r>
            <a:r>
              <a:rPr lang="en-US" sz="5400" dirty="0" err="1" smtClean="0"/>
              <a:t>cecair</a:t>
            </a:r>
            <a:r>
              <a:rPr lang="en-US" sz="5400" dirty="0" smtClean="0"/>
              <a:t> </a:t>
            </a:r>
            <a:r>
              <a:rPr lang="en-US" sz="5400" dirty="0" err="1" smtClean="0"/>
              <a:t>dan</a:t>
            </a:r>
            <a:r>
              <a:rPr lang="en-US" sz="5400" dirty="0" smtClean="0"/>
              <a:t> </a:t>
            </a:r>
            <a:r>
              <a:rPr lang="en-US" sz="5400" dirty="0" err="1" smtClean="0"/>
              <a:t>bahan</a:t>
            </a:r>
            <a:r>
              <a:rPr lang="en-US" sz="5400" dirty="0" smtClean="0"/>
              <a:t> </a:t>
            </a:r>
            <a:r>
              <a:rPr lang="en-US" sz="5400" dirty="0" err="1" smtClean="0"/>
              <a:t>pepejal</a:t>
            </a:r>
            <a:r>
              <a:rPr lang="en-US" sz="5400" dirty="0" smtClean="0"/>
              <a:t> yang </a:t>
            </a:r>
            <a:r>
              <a:rPr lang="en-US" sz="5400" b="1" dirty="0" err="1" smtClean="0"/>
              <a:t>tidak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larut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dan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terenap</a:t>
            </a:r>
            <a:r>
              <a:rPr lang="en-US" sz="5400" dirty="0" smtClean="0"/>
              <a:t> di </a:t>
            </a:r>
            <a:r>
              <a:rPr lang="en-US" sz="5400" dirty="0" err="1" smtClean="0"/>
              <a:t>dasar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15252" b="3382"/>
          <a:stretch/>
        </p:blipFill>
        <p:spPr>
          <a:xfrm>
            <a:off x="143173" y="3125336"/>
            <a:ext cx="5636524" cy="3125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638" t="2004" r="638" b="28363"/>
          <a:stretch/>
        </p:blipFill>
        <p:spPr>
          <a:xfrm>
            <a:off x="5704504" y="3214045"/>
            <a:ext cx="6487496" cy="294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9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4747"/>
          <a:stretch/>
        </p:blipFill>
        <p:spPr>
          <a:xfrm>
            <a:off x="6848542" y="1457325"/>
            <a:ext cx="5343458" cy="5339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366" y="95535"/>
            <a:ext cx="1162663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u="sng" dirty="0" smtClean="0"/>
              <a:t>5. PENGAPUNGAN</a:t>
            </a:r>
            <a:r>
              <a:rPr lang="en-US" sz="5400" b="1" dirty="0" smtClean="0"/>
              <a:t>- </a:t>
            </a:r>
            <a:r>
              <a:rPr lang="en-US" sz="5400" dirty="0" err="1" smtClean="0"/>
              <a:t>asingkan</a:t>
            </a:r>
            <a:r>
              <a:rPr lang="en-US" sz="5400" dirty="0" smtClean="0"/>
              <a:t> </a:t>
            </a:r>
            <a:r>
              <a:rPr lang="en-US" sz="5400" dirty="0" err="1" smtClean="0"/>
              <a:t>bahan</a:t>
            </a:r>
            <a:r>
              <a:rPr lang="en-US" sz="5400" dirty="0" smtClean="0"/>
              <a:t> yang </a:t>
            </a:r>
            <a:r>
              <a:rPr lang="en-US" sz="5400" dirty="0" err="1" smtClean="0"/>
              <a:t>tidak</a:t>
            </a:r>
            <a:r>
              <a:rPr lang="en-US" sz="5400" dirty="0" smtClean="0"/>
              <a:t> </a:t>
            </a:r>
            <a:r>
              <a:rPr lang="en-US" sz="5400" dirty="0" err="1" smtClean="0"/>
              <a:t>larut</a:t>
            </a:r>
            <a:r>
              <a:rPr lang="en-US" sz="5400" dirty="0" smtClean="0"/>
              <a:t> </a:t>
            </a:r>
            <a:r>
              <a:rPr lang="en-US" sz="5400" dirty="0" err="1" smtClean="0"/>
              <a:t>dan</a:t>
            </a:r>
            <a:r>
              <a:rPr lang="en-US" sz="5400" dirty="0" smtClean="0"/>
              <a:t> </a:t>
            </a:r>
            <a:r>
              <a:rPr lang="en-US" sz="5400" dirty="0" err="1" smtClean="0"/>
              <a:t>terapung</a:t>
            </a:r>
            <a:r>
              <a:rPr lang="en-US" sz="5400" dirty="0" smtClean="0"/>
              <a:t> di </a:t>
            </a:r>
            <a:r>
              <a:rPr lang="en-US" sz="5400" dirty="0" err="1" smtClean="0"/>
              <a:t>permukaan</a:t>
            </a:r>
            <a:r>
              <a:rPr lang="en-US" sz="5400" dirty="0" smtClean="0"/>
              <a:t> air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0240" r="26839"/>
          <a:stretch/>
        </p:blipFill>
        <p:spPr>
          <a:xfrm>
            <a:off x="425997" y="2660745"/>
            <a:ext cx="1801504" cy="41972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5132" y="2865524"/>
            <a:ext cx="4526864" cy="3621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51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8366" y="95535"/>
            <a:ext cx="116266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6. KROMATOGRAFI- </a:t>
            </a:r>
            <a:r>
              <a:rPr lang="en-US" sz="5400" dirty="0" err="1" smtClean="0"/>
              <a:t>asingkan</a:t>
            </a:r>
            <a:r>
              <a:rPr lang="en-US" sz="5400" dirty="0" smtClean="0"/>
              <a:t> </a:t>
            </a:r>
            <a:r>
              <a:rPr lang="en-US" sz="5400" dirty="0" err="1" smtClean="0"/>
              <a:t>jumlah</a:t>
            </a:r>
            <a:r>
              <a:rPr lang="en-US" sz="5400" dirty="0" smtClean="0"/>
              <a:t> </a:t>
            </a:r>
            <a:r>
              <a:rPr lang="en-US" sz="5400" dirty="0" err="1" smtClean="0"/>
              <a:t>campuran</a:t>
            </a:r>
            <a:r>
              <a:rPr lang="en-US" sz="5400" dirty="0" smtClean="0"/>
              <a:t> yang </a:t>
            </a:r>
            <a:r>
              <a:rPr lang="en-US" sz="5400" dirty="0" err="1" smtClean="0"/>
              <a:t>sedikit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6" y="1849861"/>
            <a:ext cx="7310549" cy="4864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8024884" y="1405719"/>
            <a:ext cx="3820114" cy="530898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 err="1" smtClean="0">
                <a:latin typeface="Baskerville Old Face" panose="02020602080505020303" pitchFamily="18" charset="0"/>
              </a:rPr>
              <a:t>Kebiasanya</a:t>
            </a:r>
            <a:r>
              <a:rPr lang="en-US" sz="2800" dirty="0" smtClean="0">
                <a:latin typeface="Baskerville Old Face" panose="02020602080505020303" pitchFamily="18" charset="0"/>
              </a:rPr>
              <a:t> </a:t>
            </a:r>
            <a:r>
              <a:rPr lang="en-US" sz="2800" dirty="0" err="1" smtClean="0">
                <a:latin typeface="Baskerville Old Face" panose="02020602080505020303" pitchFamily="18" charset="0"/>
              </a:rPr>
              <a:t>digunakan</a:t>
            </a:r>
            <a:r>
              <a:rPr lang="en-US" sz="2800" dirty="0" smtClean="0">
                <a:latin typeface="Baskerville Old Face" panose="02020602080505020303" pitchFamily="18" charset="0"/>
              </a:rPr>
              <a:t> </a:t>
            </a:r>
            <a:r>
              <a:rPr lang="en-US" sz="2800" dirty="0" err="1" smtClean="0">
                <a:latin typeface="Baskerville Old Face" panose="02020602080505020303" pitchFamily="18" charset="0"/>
              </a:rPr>
              <a:t>untuk</a:t>
            </a:r>
            <a:r>
              <a:rPr lang="en-US" sz="2800" dirty="0" smtClean="0">
                <a:latin typeface="Baskerville Old Face" panose="02020602080505020303" pitchFamily="18" charset="0"/>
              </a:rPr>
              <a:t> </a:t>
            </a:r>
            <a:r>
              <a:rPr lang="en-US" sz="2800" dirty="0" err="1" smtClean="0">
                <a:latin typeface="Baskerville Old Face" panose="02020602080505020303" pitchFamily="18" charset="0"/>
              </a:rPr>
              <a:t>memeriksa</a:t>
            </a:r>
            <a:r>
              <a:rPr lang="en-US" sz="2800" dirty="0" smtClean="0">
                <a:latin typeface="Baskerville Old Face" panose="02020602080505020303" pitchFamily="18" charset="0"/>
              </a:rPr>
              <a:t> </a:t>
            </a:r>
            <a:r>
              <a:rPr lang="en-US" sz="2800" dirty="0" err="1" smtClean="0">
                <a:latin typeface="Baskerville Old Face" panose="02020602080505020303" pitchFamily="18" charset="0"/>
              </a:rPr>
              <a:t>pemalsuan</a:t>
            </a:r>
            <a:r>
              <a:rPr lang="en-US" sz="2800" dirty="0" smtClean="0">
                <a:latin typeface="Baskerville Old Face" panose="02020602080505020303" pitchFamily="18" charset="0"/>
              </a:rPr>
              <a:t> </a:t>
            </a:r>
            <a:r>
              <a:rPr lang="en-US" sz="2800" dirty="0" err="1" smtClean="0">
                <a:latin typeface="Baskerville Old Face" panose="02020602080505020303" pitchFamily="18" charset="0"/>
              </a:rPr>
              <a:t>dokumen</a:t>
            </a:r>
            <a:r>
              <a:rPr lang="en-US" sz="2800" dirty="0" smtClean="0">
                <a:latin typeface="Baskerville Old Face" panose="02020602080505020303" pitchFamily="18" charset="0"/>
              </a:rPr>
              <a:t> </a:t>
            </a:r>
            <a:r>
              <a:rPr lang="en-US" sz="2800" dirty="0" err="1" smtClean="0">
                <a:latin typeface="Baskerville Old Face" panose="02020602080505020303" pitchFamily="18" charset="0"/>
              </a:rPr>
              <a:t>dengan</a:t>
            </a:r>
            <a:r>
              <a:rPr lang="en-US" sz="2800" dirty="0" smtClean="0">
                <a:latin typeface="Baskerville Old Face" panose="02020602080505020303" pitchFamily="18" charset="0"/>
              </a:rPr>
              <a:t> </a:t>
            </a:r>
            <a:r>
              <a:rPr lang="en-US" sz="2800" dirty="0" err="1" smtClean="0">
                <a:latin typeface="Baskerville Old Face" panose="02020602080505020303" pitchFamily="18" charset="0"/>
              </a:rPr>
              <a:t>mengasingkan</a:t>
            </a:r>
            <a:r>
              <a:rPr lang="en-US" sz="2800" dirty="0" smtClean="0">
                <a:latin typeface="Baskerville Old Face" panose="02020602080505020303" pitchFamily="18" charset="0"/>
              </a:rPr>
              <a:t> </a:t>
            </a:r>
            <a:r>
              <a:rPr lang="en-US" sz="2800" dirty="0" err="1" smtClean="0">
                <a:latin typeface="Baskerville Old Face" panose="02020602080505020303" pitchFamily="18" charset="0"/>
              </a:rPr>
              <a:t>pewarna-pewarna</a:t>
            </a:r>
            <a:r>
              <a:rPr lang="en-US" sz="2800" dirty="0" smtClean="0">
                <a:latin typeface="Baskerville Old Face" panose="02020602080505020303" pitchFamily="18" charset="0"/>
              </a:rPr>
              <a:t> </a:t>
            </a:r>
            <a:r>
              <a:rPr lang="en-US" sz="2800" dirty="0" err="1" smtClean="0">
                <a:latin typeface="Baskerville Old Face" panose="02020602080505020303" pitchFamily="18" charset="0"/>
              </a:rPr>
              <a:t>dalam</a:t>
            </a:r>
            <a:r>
              <a:rPr lang="en-US" sz="2800" dirty="0" smtClean="0">
                <a:latin typeface="Baskerville Old Face" panose="02020602080505020303" pitchFamily="18" charset="0"/>
              </a:rPr>
              <a:t> </a:t>
            </a:r>
            <a:r>
              <a:rPr lang="en-US" sz="2800" dirty="0" err="1" smtClean="0">
                <a:latin typeface="Baskerville Old Face" panose="02020602080505020303" pitchFamily="18" charset="0"/>
              </a:rPr>
              <a:t>dakwat</a:t>
            </a:r>
            <a:r>
              <a:rPr lang="en-US" sz="2800" dirty="0" smtClean="0">
                <a:latin typeface="Baskerville Old Face" panose="02020602080505020303" pitchFamily="18" charset="0"/>
              </a:rPr>
              <a:t> pen</a:t>
            </a:r>
          </a:p>
          <a:p>
            <a:endParaRPr lang="en-US" sz="2800" dirty="0" smtClean="0">
              <a:latin typeface="Baskerville Old Face" panose="020206020805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 err="1" smtClean="0">
                <a:latin typeface="Baskerville Old Face" panose="02020602080505020303" pitchFamily="18" charset="0"/>
              </a:rPr>
              <a:t>Untuk</a:t>
            </a:r>
            <a:r>
              <a:rPr lang="en-US" sz="2800" dirty="0" smtClean="0">
                <a:latin typeface="Baskerville Old Face" panose="02020602080505020303" pitchFamily="18" charset="0"/>
              </a:rPr>
              <a:t> </a:t>
            </a:r>
            <a:r>
              <a:rPr lang="en-US" sz="2800" dirty="0" err="1" smtClean="0">
                <a:latin typeface="Baskerville Old Face" panose="02020602080505020303" pitchFamily="18" charset="0"/>
              </a:rPr>
              <a:t>pemeriksaan</a:t>
            </a:r>
            <a:r>
              <a:rPr lang="en-US" sz="2800" dirty="0" smtClean="0">
                <a:latin typeface="Baskerville Old Face" panose="02020602080505020303" pitchFamily="18" charset="0"/>
              </a:rPr>
              <a:t> </a:t>
            </a:r>
            <a:r>
              <a:rPr lang="en-US" sz="2800" dirty="0" err="1" smtClean="0">
                <a:latin typeface="Baskerville Old Face" panose="02020602080505020303" pitchFamily="18" charset="0"/>
              </a:rPr>
              <a:t>bahan</a:t>
            </a:r>
            <a:r>
              <a:rPr lang="en-US" sz="2800" dirty="0" smtClean="0">
                <a:latin typeface="Baskerville Old Face" panose="02020602080505020303" pitchFamily="18" charset="0"/>
              </a:rPr>
              <a:t> </a:t>
            </a:r>
            <a:r>
              <a:rPr lang="en-US" sz="2800" dirty="0" err="1" smtClean="0">
                <a:latin typeface="Baskerville Old Face" panose="02020602080505020303" pitchFamily="18" charset="0"/>
              </a:rPr>
              <a:t>pewarna</a:t>
            </a:r>
            <a:r>
              <a:rPr lang="en-US" sz="2800" dirty="0" smtClean="0">
                <a:latin typeface="Baskerville Old Face" panose="02020602080505020303" pitchFamily="18" charset="0"/>
              </a:rPr>
              <a:t> </a:t>
            </a:r>
            <a:r>
              <a:rPr lang="en-US" sz="2800" dirty="0" err="1" smtClean="0">
                <a:latin typeface="Baskerville Old Face" panose="02020602080505020303" pitchFamily="18" charset="0"/>
              </a:rPr>
              <a:t>makanan</a:t>
            </a:r>
            <a:r>
              <a:rPr lang="en-US" sz="2800" dirty="0" smtClean="0">
                <a:latin typeface="Baskerville Old Face" panose="02020602080505020303" pitchFamily="18" charset="0"/>
              </a:rPr>
              <a:t> yang </a:t>
            </a:r>
            <a:r>
              <a:rPr lang="en-US" sz="2800" dirty="0" err="1" smtClean="0">
                <a:latin typeface="Baskerville Old Face" panose="02020602080505020303" pitchFamily="18" charset="0"/>
              </a:rPr>
              <a:t>bahaya</a:t>
            </a:r>
            <a:r>
              <a:rPr lang="en-US" sz="2800" dirty="0" smtClean="0">
                <a:latin typeface="Baskerville Old Face" panose="02020602080505020303" pitchFamily="18" charset="0"/>
              </a:rPr>
              <a:t> </a:t>
            </a:r>
            <a:r>
              <a:rPr lang="en-US" sz="2800" dirty="0" err="1" smtClean="0">
                <a:latin typeface="Baskerville Old Face" panose="02020602080505020303" pitchFamily="18" charset="0"/>
              </a:rPr>
              <a:t>dalam</a:t>
            </a:r>
            <a:r>
              <a:rPr lang="en-US" sz="2800" dirty="0" smtClean="0">
                <a:latin typeface="Baskerville Old Face" panose="02020602080505020303" pitchFamily="18" charset="0"/>
              </a:rPr>
              <a:t> </a:t>
            </a:r>
            <a:r>
              <a:rPr lang="en-US" sz="2800" dirty="0" err="1" smtClean="0">
                <a:latin typeface="Baskerville Old Face" panose="02020602080505020303" pitchFamily="18" charset="0"/>
              </a:rPr>
              <a:t>makanan</a:t>
            </a:r>
            <a:endParaRPr lang="en-US" sz="2800" dirty="0" smtClean="0">
              <a:latin typeface="Baskerville Old Face" panose="02020602080505020303" pitchFamily="18" charset="0"/>
            </a:endParaRPr>
          </a:p>
          <a:p>
            <a:endParaRPr lang="en-US" sz="28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8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45" y="69929"/>
            <a:ext cx="49824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u="sng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6.3 SEBATIAN</a:t>
            </a:r>
            <a:endParaRPr lang="en-US" sz="6000" u="sng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45" y="1085592"/>
            <a:ext cx="125695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200" dirty="0" err="1" smtClean="0"/>
              <a:t>Dua</a:t>
            </a:r>
            <a:r>
              <a:rPr lang="en-US" sz="4200" dirty="0" smtClean="0"/>
              <a:t> </a:t>
            </a:r>
            <a:r>
              <a:rPr lang="en-US" sz="4200" dirty="0" err="1" smtClean="0"/>
              <a:t>atau</a:t>
            </a:r>
            <a:r>
              <a:rPr lang="en-US" sz="4200" dirty="0" smtClean="0"/>
              <a:t> </a:t>
            </a:r>
            <a:r>
              <a:rPr lang="en-US" sz="4200" dirty="0" err="1" smtClean="0"/>
              <a:t>lebih</a:t>
            </a:r>
            <a:r>
              <a:rPr lang="en-US" sz="4200" dirty="0" smtClean="0"/>
              <a:t> </a:t>
            </a:r>
            <a:r>
              <a:rPr lang="en-US" sz="4200" dirty="0" err="1" smtClean="0"/>
              <a:t>unsur</a:t>
            </a:r>
            <a:r>
              <a:rPr lang="en-US" sz="4200" dirty="0" smtClean="0"/>
              <a:t> </a:t>
            </a:r>
            <a:r>
              <a:rPr lang="en-US" sz="4200" dirty="0" err="1" smtClean="0"/>
              <a:t>bercampur</a:t>
            </a:r>
            <a:r>
              <a:rPr lang="en-US" sz="4200" dirty="0" smtClean="0"/>
              <a:t> </a:t>
            </a:r>
            <a:r>
              <a:rPr lang="en-US" sz="4800" b="1" dirty="0" err="1" smtClean="0"/>
              <a:t>secara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kimia</a:t>
            </a:r>
            <a:endParaRPr lang="en-US" sz="4800" b="1" dirty="0" smtClean="0"/>
          </a:p>
          <a:p>
            <a:pPr marL="571500" indent="-571500">
              <a:buFontTx/>
              <a:buChar char="-"/>
            </a:pPr>
            <a:r>
              <a:rPr lang="en-US" sz="4200" dirty="0" err="1" smtClean="0"/>
              <a:t>Membentuk</a:t>
            </a:r>
            <a:r>
              <a:rPr lang="en-US" sz="4200" dirty="0" smtClean="0"/>
              <a:t> </a:t>
            </a:r>
            <a:r>
              <a:rPr lang="en-US" sz="4200" dirty="0" err="1" smtClean="0"/>
              <a:t>bahan</a:t>
            </a:r>
            <a:r>
              <a:rPr lang="en-US" sz="4200" dirty="0" smtClean="0"/>
              <a:t> </a:t>
            </a:r>
            <a:r>
              <a:rPr lang="en-US" sz="4200" dirty="0" err="1" smtClean="0"/>
              <a:t>baharu</a:t>
            </a:r>
            <a:r>
              <a:rPr lang="en-US" sz="4200" dirty="0" smtClean="0"/>
              <a:t> </a:t>
            </a:r>
            <a:r>
              <a:rPr lang="en-US" sz="4200" dirty="0" smtClean="0">
                <a:sym typeface="Wingdings" panose="05000000000000000000" pitchFamily="2" charset="2"/>
              </a:rPr>
              <a:t> </a:t>
            </a:r>
            <a:r>
              <a:rPr lang="en-US" sz="4200" dirty="0" err="1" smtClean="0">
                <a:sym typeface="Wingdings" panose="05000000000000000000" pitchFamily="2" charset="2"/>
              </a:rPr>
              <a:t>dengan</a:t>
            </a:r>
            <a:r>
              <a:rPr lang="en-US" sz="4200" dirty="0" smtClean="0">
                <a:sym typeface="Wingdings" panose="05000000000000000000" pitchFamily="2" charset="2"/>
              </a:rPr>
              <a:t> </a:t>
            </a:r>
            <a:r>
              <a:rPr lang="en-US" sz="4200" dirty="0" err="1" smtClean="0">
                <a:sym typeface="Wingdings" panose="05000000000000000000" pitchFamily="2" charset="2"/>
              </a:rPr>
              <a:t>ciri-ciri</a:t>
            </a:r>
            <a:r>
              <a:rPr lang="en-US" sz="4200" dirty="0" smtClean="0">
                <a:sym typeface="Wingdings" panose="05000000000000000000" pitchFamily="2" charset="2"/>
              </a:rPr>
              <a:t> </a:t>
            </a:r>
          </a:p>
          <a:p>
            <a:r>
              <a:rPr lang="en-US" sz="4200" dirty="0">
                <a:sym typeface="Wingdings" panose="05000000000000000000" pitchFamily="2" charset="2"/>
              </a:rPr>
              <a:t>	</a:t>
            </a:r>
            <a:r>
              <a:rPr lang="en-US" sz="4200" dirty="0" smtClean="0">
                <a:sym typeface="Wingdings" panose="05000000000000000000" pitchFamily="2" charset="2"/>
              </a:rPr>
              <a:t>							</a:t>
            </a:r>
            <a:r>
              <a:rPr lang="en-US" sz="4200" dirty="0" err="1" smtClean="0">
                <a:sym typeface="Wingdings" panose="05000000000000000000" pitchFamily="2" charset="2"/>
              </a:rPr>
              <a:t>tersendiri</a:t>
            </a:r>
            <a:endParaRPr lang="en-US" sz="4200" dirty="0"/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" t="7881" r="3183" b="9714"/>
          <a:stretch/>
        </p:blipFill>
        <p:spPr bwMode="auto">
          <a:xfrm>
            <a:off x="214211" y="3118929"/>
            <a:ext cx="6264324" cy="300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60357" y="3319095"/>
            <a:ext cx="5014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atin typeface="Candara" panose="020E0502030303020204" pitchFamily="34" charset="0"/>
              </a:rPr>
              <a:t>Karbon</a:t>
            </a:r>
            <a:r>
              <a:rPr lang="en-US" sz="4800" dirty="0" smtClean="0">
                <a:latin typeface="Candara" panose="020E0502030303020204" pitchFamily="34" charset="0"/>
              </a:rPr>
              <a:t> + </a:t>
            </a:r>
            <a:r>
              <a:rPr lang="en-US" sz="4800" dirty="0" err="1" smtClean="0">
                <a:latin typeface="Candara" panose="020E0502030303020204" pitchFamily="34" charset="0"/>
              </a:rPr>
              <a:t>hidrogen</a:t>
            </a:r>
            <a:endParaRPr lang="en-US" sz="4800" dirty="0">
              <a:latin typeface="Candara" panose="020E0502030303020204" pitchFamily="34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8843749" y="4150093"/>
            <a:ext cx="941696" cy="155584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50001" y="5603163"/>
            <a:ext cx="2361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/>
              <a:t>Politena</a:t>
            </a:r>
            <a:r>
              <a:rPr lang="en-US" sz="4800" dirty="0" smtClean="0"/>
              <a:t> </a:t>
            </a:r>
            <a:endParaRPr lang="en-US" sz="4800" dirty="0"/>
          </a:p>
        </p:txBody>
      </p:sp>
      <p:sp>
        <p:nvSpPr>
          <p:cNvPr id="4" name="Rounded Rectangle 3"/>
          <p:cNvSpPr/>
          <p:nvPr/>
        </p:nvSpPr>
        <p:spPr>
          <a:xfrm>
            <a:off x="6960358" y="3209249"/>
            <a:ext cx="5141151" cy="332768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99772" y="6018662"/>
            <a:ext cx="47307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PERMAINAN BLOK</a:t>
            </a:r>
            <a:endParaRPr lang="en-US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028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875964" y="3873183"/>
            <a:ext cx="8042502" cy="281270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9" y="116327"/>
            <a:ext cx="6353503" cy="4578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53386" y="4027263"/>
            <a:ext cx="765145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atin typeface="Candara" panose="020E0502030303020204" pitchFamily="34" charset="0"/>
              </a:rPr>
              <a:t>kalsium</a:t>
            </a:r>
            <a:r>
              <a:rPr lang="en-US" sz="4800" dirty="0" smtClean="0">
                <a:latin typeface="Candara" panose="020E0502030303020204" pitchFamily="34" charset="0"/>
              </a:rPr>
              <a:t> + </a:t>
            </a:r>
            <a:r>
              <a:rPr lang="en-US" sz="4800" dirty="0" err="1" smtClean="0">
                <a:latin typeface="Candara" panose="020E0502030303020204" pitchFamily="34" charset="0"/>
              </a:rPr>
              <a:t>karbon</a:t>
            </a:r>
            <a:r>
              <a:rPr lang="en-US" sz="4800" dirty="0" smtClean="0">
                <a:latin typeface="Candara" panose="020E0502030303020204" pitchFamily="34" charset="0"/>
              </a:rPr>
              <a:t> + </a:t>
            </a:r>
            <a:r>
              <a:rPr lang="en-US" sz="4800" dirty="0" err="1" smtClean="0">
                <a:latin typeface="Candara" panose="020E0502030303020204" pitchFamily="34" charset="0"/>
              </a:rPr>
              <a:t>hidrogen</a:t>
            </a:r>
            <a:endParaRPr lang="en-US" sz="4800" dirty="0">
              <a:latin typeface="Candara" panose="020E0502030303020204" pitchFamily="34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7383438" y="4927257"/>
            <a:ext cx="941696" cy="85863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66100" y="5612389"/>
            <a:ext cx="298511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/>
              <a:t>Marmar</a:t>
            </a:r>
            <a:endParaRPr lang="en-US" sz="6600" dirty="0"/>
          </a:p>
        </p:txBody>
      </p:sp>
      <p:sp>
        <p:nvSpPr>
          <p:cNvPr id="7" name="TextBox 6"/>
          <p:cNvSpPr txBox="1"/>
          <p:nvPr/>
        </p:nvSpPr>
        <p:spPr>
          <a:xfrm>
            <a:off x="6435449" y="1091641"/>
            <a:ext cx="536236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JUBIN</a:t>
            </a:r>
            <a:endParaRPr lang="en-US" sz="13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2204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960358" y="2908147"/>
            <a:ext cx="5141151" cy="362878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00023" y="4203509"/>
            <a:ext cx="439575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AIR</a:t>
            </a:r>
            <a:endParaRPr lang="en-US" sz="199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80531" y="2752457"/>
            <a:ext cx="410080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err="1" smtClean="0">
                <a:latin typeface="Candara" panose="020E0502030303020204" pitchFamily="34" charset="0"/>
              </a:rPr>
              <a:t>hidrogen</a:t>
            </a:r>
            <a:endParaRPr lang="en-US" sz="8000" dirty="0" smtClean="0">
              <a:latin typeface="Candara" panose="020E0502030303020204" pitchFamily="34" charset="0"/>
            </a:endParaRPr>
          </a:p>
          <a:p>
            <a:pPr algn="ctr"/>
            <a:r>
              <a:rPr lang="en-US" sz="8000" dirty="0" smtClean="0">
                <a:latin typeface="Candara" panose="020E0502030303020204" pitchFamily="34" charset="0"/>
              </a:rPr>
              <a:t>+ </a:t>
            </a:r>
          </a:p>
          <a:p>
            <a:pPr algn="ctr"/>
            <a:r>
              <a:rPr lang="en-US" sz="8000" dirty="0" err="1" smtClean="0">
                <a:latin typeface="Candara" panose="020E0502030303020204" pitchFamily="34" charset="0"/>
              </a:rPr>
              <a:t>oksigen</a:t>
            </a:r>
            <a:endParaRPr lang="en-US" sz="8000" dirty="0">
              <a:latin typeface="Candara" panose="020E0502030303020204" pitchFamily="34" charset="0"/>
            </a:endParaRPr>
          </a:p>
        </p:txBody>
      </p:sp>
      <p:pic>
        <p:nvPicPr>
          <p:cNvPr id="1026" name="Picture 2" descr="Image result for water in gl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09" y="196115"/>
            <a:ext cx="6634816" cy="4553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54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0465" y="4872250"/>
            <a:ext cx="297068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smtClean="0">
                <a:latin typeface="Aharoni" panose="02010803020104030203" pitchFamily="2" charset="-79"/>
                <a:cs typeface="Aharoni" panose="02010803020104030203" pitchFamily="2" charset="-79"/>
              </a:rPr>
              <a:t>KEK</a:t>
            </a:r>
            <a:endParaRPr lang="en-US" sz="115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030" y="2511188"/>
            <a:ext cx="6121760" cy="4101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Image result for CHOCOLATE CA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59" y="129938"/>
            <a:ext cx="5715000" cy="476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121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603" y="177421"/>
            <a:ext cx="5229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 smtClean="0"/>
              <a:t>Contoh</a:t>
            </a:r>
            <a:r>
              <a:rPr lang="en-US" sz="7200" b="1" dirty="0" smtClean="0"/>
              <a:t> lain…</a:t>
            </a:r>
            <a:endParaRPr lang="en-US" sz="72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087648"/>
              </p:ext>
            </p:extLst>
          </p:nvPr>
        </p:nvGraphicFramePr>
        <p:xfrm>
          <a:off x="286603" y="1691986"/>
          <a:ext cx="11600595" cy="45313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85046"/>
                <a:gridCol w="576769"/>
                <a:gridCol w="2879678"/>
                <a:gridCol w="900752"/>
                <a:gridCol w="4558350"/>
              </a:tblGrid>
              <a:tr h="834902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Magnesium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+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oksigen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ym typeface="Wingdings" panose="05000000000000000000" pitchFamily="2" charset="2"/>
                        </a:rPr>
                        <a:t>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Magnesium </a:t>
                      </a:r>
                      <a:r>
                        <a:rPr lang="en-US" sz="3600" dirty="0" err="1" smtClean="0"/>
                        <a:t>oksida</a:t>
                      </a:r>
                      <a:endParaRPr lang="en-US" sz="3600" dirty="0" smtClean="0"/>
                    </a:p>
                  </a:txBody>
                  <a:tcPr/>
                </a:tc>
              </a:tr>
              <a:tr h="924123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Aluminium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+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oksigen</a:t>
                      </a:r>
                      <a:endParaRPr lang="en-US" sz="3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ym typeface="Wingdings" panose="05000000000000000000" pitchFamily="2" charset="2"/>
                        </a:rPr>
                        <a:t>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Aluminium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oksida</a:t>
                      </a:r>
                      <a:endParaRPr lang="en-US" sz="3600" dirty="0" smtClean="0"/>
                    </a:p>
                  </a:txBody>
                  <a:tcPr/>
                </a:tc>
              </a:tr>
              <a:tr h="924123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Zink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+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oksigen</a:t>
                      </a:r>
                      <a:endParaRPr lang="en-US" sz="3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ym typeface="Wingdings" panose="05000000000000000000" pitchFamily="2" charset="2"/>
                        </a:rPr>
                        <a:t>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Zink </a:t>
                      </a:r>
                      <a:r>
                        <a:rPr lang="en-US" sz="3600" dirty="0" err="1" smtClean="0"/>
                        <a:t>oksida</a:t>
                      </a:r>
                      <a:endParaRPr lang="en-US" sz="3600" dirty="0" smtClean="0"/>
                    </a:p>
                  </a:txBody>
                  <a:tcPr/>
                </a:tc>
              </a:tr>
              <a:tr h="924123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Besi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+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oksigen</a:t>
                      </a:r>
                      <a:endParaRPr lang="en-US" sz="3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ym typeface="Wingdings" panose="05000000000000000000" pitchFamily="2" charset="2"/>
                        </a:rPr>
                        <a:t>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Besi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oksida</a:t>
                      </a:r>
                      <a:endParaRPr lang="en-US" sz="3600" dirty="0"/>
                    </a:p>
                  </a:txBody>
                  <a:tcPr/>
                </a:tc>
              </a:tr>
              <a:tr h="924123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kuprum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+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oksigen</a:t>
                      </a:r>
                      <a:endParaRPr lang="en-US" sz="3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ym typeface="Wingdings" panose="05000000000000000000" pitchFamily="2" charset="2"/>
                        </a:rPr>
                        <a:t>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kuprum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oksida</a:t>
                      </a:r>
                      <a:endParaRPr lang="en-US" sz="36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9594376" y="1569493"/>
            <a:ext cx="1364776" cy="900752"/>
          </a:xfrm>
          <a:prstGeom prst="ellipse">
            <a:avLst/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64340" y="1569493"/>
            <a:ext cx="1567217" cy="1091820"/>
          </a:xfrm>
          <a:prstGeom prst="ellipse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6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603" y="177421"/>
            <a:ext cx="5229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 smtClean="0"/>
              <a:t>Contoh</a:t>
            </a:r>
            <a:r>
              <a:rPr lang="en-US" sz="7200" b="1" dirty="0" smtClean="0"/>
              <a:t> lain…</a:t>
            </a:r>
            <a:endParaRPr lang="en-US" sz="72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685712"/>
              </p:ext>
            </p:extLst>
          </p:nvPr>
        </p:nvGraphicFramePr>
        <p:xfrm>
          <a:off x="286603" y="1691986"/>
          <a:ext cx="11905397" cy="2683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70985"/>
                <a:gridCol w="574260"/>
                <a:gridCol w="1386629"/>
                <a:gridCol w="700318"/>
                <a:gridCol w="7073205"/>
              </a:tblGrid>
              <a:tr h="834902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Litium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+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air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ym typeface="Wingdings" panose="05000000000000000000" pitchFamily="2" charset="2"/>
                        </a:rPr>
                        <a:t>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Litium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hidroksida</a:t>
                      </a:r>
                      <a:r>
                        <a:rPr lang="en-US" sz="3600" dirty="0" smtClean="0"/>
                        <a:t> + gas </a:t>
                      </a:r>
                      <a:r>
                        <a:rPr lang="en-US" sz="3600" dirty="0" err="1" smtClean="0"/>
                        <a:t>hidrogen</a:t>
                      </a:r>
                      <a:endParaRPr lang="en-US" sz="3600" dirty="0" smtClean="0"/>
                    </a:p>
                  </a:txBody>
                  <a:tcPr/>
                </a:tc>
              </a:tr>
              <a:tr h="924123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natrium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+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ym typeface="Wingdings" panose="05000000000000000000" pitchFamily="2" charset="2"/>
                        </a:rPr>
                        <a:t>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natrium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hidroksida</a:t>
                      </a:r>
                      <a:r>
                        <a:rPr lang="en-US" sz="3600" dirty="0" smtClean="0"/>
                        <a:t> + gas </a:t>
                      </a:r>
                      <a:r>
                        <a:rPr lang="en-US" sz="3600" dirty="0" err="1" smtClean="0"/>
                        <a:t>hidrogen</a:t>
                      </a:r>
                      <a:endParaRPr lang="en-US" sz="3600" dirty="0" smtClean="0"/>
                    </a:p>
                  </a:txBody>
                  <a:tcPr/>
                </a:tc>
              </a:tr>
              <a:tr h="924123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kalium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+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ym typeface="Wingdings" panose="05000000000000000000" pitchFamily="2" charset="2"/>
                        </a:rPr>
                        <a:t>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Kalium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hidroksida</a:t>
                      </a:r>
                      <a:r>
                        <a:rPr lang="en-US" sz="3600" dirty="0" smtClean="0"/>
                        <a:t> + gas </a:t>
                      </a:r>
                      <a:r>
                        <a:rPr lang="en-US" sz="3600" dirty="0" err="1" smtClean="0"/>
                        <a:t>hidrogen</a:t>
                      </a:r>
                      <a:endParaRPr lang="en-US" sz="36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6455391" y="1377750"/>
            <a:ext cx="5036023" cy="12153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920621" y="1514901"/>
            <a:ext cx="1473958" cy="1078174"/>
          </a:xfrm>
          <a:prstGeom prst="ellipse">
            <a:avLst/>
          </a:prstGeom>
          <a:noFill/>
          <a:ln w="762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2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092" y="1769709"/>
            <a:ext cx="2747699" cy="27476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8489" y="218364"/>
            <a:ext cx="7285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u="sng" dirty="0" smtClean="0"/>
              <a:t>Atom </a:t>
            </a:r>
            <a:r>
              <a:rPr lang="en-US" sz="7200" b="1" u="sng" dirty="0" err="1" smtClean="0"/>
              <a:t>dan</a:t>
            </a:r>
            <a:r>
              <a:rPr lang="en-US" sz="7200" b="1" u="sng" dirty="0" smtClean="0"/>
              <a:t> </a:t>
            </a:r>
            <a:r>
              <a:rPr lang="en-US" sz="7200" b="1" u="sng" dirty="0" err="1" smtClean="0"/>
              <a:t>Molekul</a:t>
            </a:r>
            <a:endParaRPr lang="en-US" sz="72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392721" y="1682914"/>
            <a:ext cx="2797241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 b="1" dirty="0" smtClean="0"/>
              <a:t>ATOM</a:t>
            </a:r>
            <a:endParaRPr lang="en-US" sz="8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7975" y="3320271"/>
            <a:ext cx="115975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/>
              <a:t>Terdiri</a:t>
            </a:r>
            <a:r>
              <a:rPr lang="en-US" sz="5400" dirty="0" smtClean="0"/>
              <a:t> </a:t>
            </a:r>
            <a:r>
              <a:rPr lang="en-US" sz="5400" dirty="0" err="1" smtClean="0"/>
              <a:t>dari</a:t>
            </a:r>
            <a:r>
              <a:rPr lang="en-US" sz="5400" dirty="0" smtClean="0"/>
              <a:t> </a:t>
            </a:r>
            <a:r>
              <a:rPr lang="en-US" sz="5400" b="1" dirty="0" err="1" smtClean="0"/>
              <a:t>tiga</a:t>
            </a:r>
            <a:r>
              <a:rPr lang="en-US" sz="5400" b="1" dirty="0" smtClean="0"/>
              <a:t> </a:t>
            </a:r>
          </a:p>
          <a:p>
            <a:r>
              <a:rPr lang="en-US" sz="5400" b="1" dirty="0" err="1" smtClean="0"/>
              <a:t>subatom</a:t>
            </a:r>
            <a:r>
              <a:rPr lang="en-US" sz="5400" b="1" dirty="0" smtClean="0"/>
              <a:t> </a:t>
            </a:r>
            <a:r>
              <a:rPr lang="en-US" sz="5400" dirty="0" err="1" smtClean="0"/>
              <a:t>zarah</a:t>
            </a:r>
            <a:r>
              <a:rPr lang="en-US" sz="5400" dirty="0" smtClean="0"/>
              <a:t> </a:t>
            </a:r>
            <a:r>
              <a:rPr lang="en-US" sz="5400" dirty="0" err="1" smtClean="0"/>
              <a:t>iaitu</a:t>
            </a:r>
            <a:r>
              <a:rPr lang="en-US" sz="5400" dirty="0" smtClean="0"/>
              <a:t> </a:t>
            </a:r>
          </a:p>
          <a:p>
            <a:r>
              <a:rPr lang="en-US" sz="5400" dirty="0" smtClean="0"/>
              <a:t>proton, neutron </a:t>
            </a:r>
            <a:r>
              <a:rPr lang="en-US" sz="5400" dirty="0" err="1" smtClean="0"/>
              <a:t>dan</a:t>
            </a:r>
            <a:r>
              <a:rPr lang="en-US" sz="5400" dirty="0" smtClean="0"/>
              <a:t> </a:t>
            </a:r>
            <a:r>
              <a:rPr lang="en-US" sz="5400" dirty="0" err="1" smtClean="0"/>
              <a:t>elektron</a:t>
            </a:r>
            <a:endParaRPr lang="en-US" sz="5400" dirty="0"/>
          </a:p>
        </p:txBody>
      </p:sp>
      <p:sp>
        <p:nvSpPr>
          <p:cNvPr id="7" name="AutoShape 2" descr="Image result for blue circ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Image result for dark blue circ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7410733" y="2547454"/>
            <a:ext cx="982639" cy="68338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Image result for subatomic at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4" t="11624" r="19303" b="5289"/>
          <a:stretch/>
        </p:blipFill>
        <p:spPr bwMode="auto">
          <a:xfrm>
            <a:off x="8393373" y="1419366"/>
            <a:ext cx="3521124" cy="3810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6028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603" y="177421"/>
            <a:ext cx="5229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 smtClean="0"/>
              <a:t>Contoh</a:t>
            </a:r>
            <a:r>
              <a:rPr lang="en-US" sz="7200" b="1" dirty="0" smtClean="0"/>
              <a:t> lain…</a:t>
            </a:r>
            <a:endParaRPr lang="en-US" sz="72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687098"/>
              </p:ext>
            </p:extLst>
          </p:nvPr>
        </p:nvGraphicFramePr>
        <p:xfrm>
          <a:off x="532264" y="1651043"/>
          <a:ext cx="11518708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3941"/>
                <a:gridCol w="727240"/>
                <a:gridCol w="2751695"/>
                <a:gridCol w="1146412"/>
                <a:gridCol w="4749420"/>
              </a:tblGrid>
              <a:tr h="834902">
                <a:tc>
                  <a:txBody>
                    <a:bodyPr/>
                    <a:lstStyle/>
                    <a:p>
                      <a:r>
                        <a:rPr lang="en-US" sz="6000" dirty="0" err="1" smtClean="0"/>
                        <a:t>Besi</a:t>
                      </a:r>
                      <a:r>
                        <a:rPr lang="en-US" sz="6000" baseline="0" dirty="0" smtClean="0"/>
                        <a:t> 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/>
                        <a:t>+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/>
                        <a:t>sulfur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0" dirty="0" smtClean="0">
                          <a:sym typeface="Wingdings" panose="05000000000000000000" pitchFamily="2" charset="2"/>
                        </a:rPr>
                        <a:t></a:t>
                      </a:r>
                      <a:endParaRPr lang="en-US" sz="6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0" dirty="0" err="1" smtClean="0"/>
                        <a:t>Besi</a:t>
                      </a:r>
                      <a:r>
                        <a:rPr lang="en-US" sz="6000" dirty="0" smtClean="0"/>
                        <a:t> </a:t>
                      </a:r>
                      <a:r>
                        <a:rPr lang="en-US" sz="6000" dirty="0" err="1" smtClean="0"/>
                        <a:t>sulfida</a:t>
                      </a:r>
                      <a:endParaRPr lang="en-US" sz="60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8693624" y="1555507"/>
            <a:ext cx="2866029" cy="121532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384644" y="1624083"/>
            <a:ext cx="2647665" cy="1078174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656554" y="2905836"/>
            <a:ext cx="8751509" cy="3952164"/>
            <a:chOff x="1716169" y="2905836"/>
            <a:chExt cx="8751509" cy="39521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6169" y="2905836"/>
              <a:ext cx="8250142" cy="39521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833815" y="3248167"/>
              <a:ext cx="263386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/>
                <a:t>Mangkuk</a:t>
              </a:r>
              <a:r>
                <a:rPr lang="en-US" sz="3200" b="1" dirty="0" smtClean="0"/>
                <a:t> </a:t>
              </a:r>
              <a:r>
                <a:rPr lang="en-US" sz="3200" b="1" dirty="0" err="1" smtClean="0"/>
                <a:t>pijar</a:t>
              </a:r>
              <a:endParaRPr lang="en-US" sz="32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833814" y="3248167"/>
              <a:ext cx="263386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/>
                <a:t>Mangkuk</a:t>
              </a:r>
              <a:r>
                <a:rPr lang="en-US" sz="3200" b="1" dirty="0" smtClean="0"/>
                <a:t> </a:t>
              </a:r>
              <a:r>
                <a:rPr lang="en-US" sz="3200" b="1" dirty="0" err="1" smtClean="0"/>
                <a:t>pijar</a:t>
              </a:r>
              <a:endParaRPr lang="en-US" sz="32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841243" y="4782080"/>
              <a:ext cx="4339988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3200" b="1" dirty="0"/>
            </a:p>
            <a:p>
              <a:endParaRPr lang="en-US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012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364" y="0"/>
            <a:ext cx="1067439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 smtClean="0"/>
              <a:t>Kesimpulannya</a:t>
            </a:r>
            <a:r>
              <a:rPr lang="en-US" sz="11500" b="1" dirty="0" smtClean="0"/>
              <a:t>…</a:t>
            </a:r>
            <a:endParaRPr lang="en-US" sz="115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433652"/>
              </p:ext>
            </p:extLst>
          </p:nvPr>
        </p:nvGraphicFramePr>
        <p:xfrm>
          <a:off x="218364" y="1729600"/>
          <a:ext cx="11805315" cy="192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4526"/>
                <a:gridCol w="873456"/>
                <a:gridCol w="2347415"/>
                <a:gridCol w="928048"/>
                <a:gridCol w="659187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A</a:t>
                      </a:r>
                      <a:endParaRPr lang="en-US" sz="36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+</a:t>
                      </a:r>
                      <a:endParaRPr lang="en-US" sz="36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OKSIGEN</a:t>
                      </a:r>
                      <a:endParaRPr lang="en-US" sz="36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ym typeface="Wingdings" panose="05000000000000000000" pitchFamily="2" charset="2"/>
                        </a:rPr>
                        <a:t></a:t>
                      </a:r>
                      <a:endParaRPr lang="en-US" sz="36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b="1" baseline="0" dirty="0" smtClean="0"/>
                        <a:t> OKSIDA</a:t>
                      </a:r>
                      <a:endParaRPr lang="en-US" sz="36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A</a:t>
                      </a:r>
                      <a:endParaRPr lang="en-US" sz="3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+</a:t>
                      </a:r>
                      <a:endParaRPr lang="en-US" sz="3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AIR</a:t>
                      </a:r>
                      <a:endParaRPr lang="en-US" sz="3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ym typeface="Wingdings" panose="05000000000000000000" pitchFamily="2" charset="2"/>
                        </a:rPr>
                        <a:t></a:t>
                      </a:r>
                      <a:endParaRPr lang="en-US" sz="3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b="1" dirty="0" smtClean="0"/>
                        <a:t> HIDROKSIDA + GAS HIDROGEN</a:t>
                      </a:r>
                      <a:endParaRPr lang="en-US" sz="36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A</a:t>
                      </a:r>
                      <a:endParaRPr lang="en-US" sz="36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+</a:t>
                      </a:r>
                      <a:endParaRPr lang="en-US" sz="36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SULFUR</a:t>
                      </a:r>
                      <a:endParaRPr lang="en-US" sz="36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ym typeface="Wingdings" panose="05000000000000000000" pitchFamily="2" charset="2"/>
                        </a:rPr>
                        <a:t></a:t>
                      </a:r>
                      <a:endParaRPr lang="en-US" sz="36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3600" b="1" dirty="0" smtClean="0"/>
                        <a:t> SULFIDA</a:t>
                      </a:r>
                      <a:endParaRPr lang="en-US" sz="3600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213" y="3698542"/>
            <a:ext cx="5612787" cy="315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3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197" y="-24775"/>
            <a:ext cx="8942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smtClean="0"/>
              <a:t>KAEDAH PENGASINGAN SEBATIAN</a:t>
            </a:r>
            <a:endParaRPr lang="en-US" sz="48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314866" y="804321"/>
            <a:ext cx="44868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 smtClean="0">
                <a:latin typeface="Myriad Pro Light" panose="020B0603030403020204" pitchFamily="34" charset="0"/>
              </a:rPr>
              <a:t>elektrolisis</a:t>
            </a:r>
            <a:endParaRPr lang="en-US" sz="7200" dirty="0">
              <a:latin typeface="Myriad Pro Light" panose="020B0603030403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249382" y="1028820"/>
            <a:ext cx="5032888" cy="5829180"/>
            <a:chOff x="248320" y="402986"/>
            <a:chExt cx="5032888" cy="58291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248320" y="731950"/>
              <a:ext cx="4967623" cy="550021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46667" y="5035640"/>
              <a:ext cx="437882" cy="10570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+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844084" y="5175162"/>
              <a:ext cx="437882" cy="10570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1944710" y="5821251"/>
              <a:ext cx="618186" cy="128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844084" y="5821251"/>
              <a:ext cx="646090" cy="1287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2844084" y="5423214"/>
              <a:ext cx="437882" cy="2692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</a:rPr>
                <a:t>-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6205" y="4424414"/>
              <a:ext cx="1120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/>
                <a:t>anod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46360" y="4424414"/>
              <a:ext cx="1431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k</a:t>
              </a:r>
              <a:r>
                <a:rPr lang="en-US" sz="2800" dirty="0" err="1" smtClean="0"/>
                <a:t>atod</a:t>
              </a:r>
              <a:endParaRPr 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622738" y="731950"/>
              <a:ext cx="540913" cy="388512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10611" y="425179"/>
              <a:ext cx="12892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/>
                <a:t>oksigen</a:t>
              </a:r>
              <a:endParaRPr lang="en-US" sz="2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95608" y="402986"/>
              <a:ext cx="14856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/>
                <a:t>hidrogen</a:t>
              </a:r>
              <a:endParaRPr lang="en-US" sz="2800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3346360" y="731950"/>
              <a:ext cx="449248" cy="367048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305789" y="2182004"/>
            <a:ext cx="63922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</a:t>
            </a:r>
            <a:r>
              <a:rPr lang="en-US" sz="3200" dirty="0" smtClean="0"/>
              <a:t>as hydrogen </a:t>
            </a:r>
            <a:r>
              <a:rPr lang="en-US" sz="3200" dirty="0" err="1" smtClean="0"/>
              <a:t>dibebaskan</a:t>
            </a:r>
            <a:r>
              <a:rPr lang="en-US" sz="3200" dirty="0" smtClean="0"/>
              <a:t> di </a:t>
            </a:r>
            <a:r>
              <a:rPr lang="en-US" sz="3200" dirty="0" err="1" smtClean="0"/>
              <a:t>katod</a:t>
            </a:r>
            <a:r>
              <a:rPr lang="en-US" sz="3200" dirty="0" smtClean="0"/>
              <a:t>.</a:t>
            </a:r>
          </a:p>
          <a:p>
            <a:endParaRPr lang="en-US" sz="1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Gas </a:t>
            </a:r>
            <a:r>
              <a:rPr lang="en-US" sz="3200" dirty="0" err="1" smtClean="0"/>
              <a:t>oksigen</a:t>
            </a:r>
            <a:r>
              <a:rPr lang="en-US" sz="3200" dirty="0" smtClean="0"/>
              <a:t> </a:t>
            </a:r>
            <a:r>
              <a:rPr lang="en-US" sz="3200" dirty="0" err="1" smtClean="0"/>
              <a:t>dibebaskan</a:t>
            </a:r>
            <a:r>
              <a:rPr lang="en-US" sz="3200" dirty="0" smtClean="0"/>
              <a:t> di </a:t>
            </a:r>
            <a:r>
              <a:rPr lang="en-US" sz="3200" dirty="0" err="1" smtClean="0"/>
              <a:t>anod</a:t>
            </a:r>
            <a:r>
              <a:rPr lang="en-US" sz="3200" dirty="0" smtClean="0"/>
              <a:t>.</a:t>
            </a:r>
          </a:p>
          <a:p>
            <a:endParaRPr lang="en-US" sz="1200" dirty="0" smtClean="0"/>
          </a:p>
          <a:p>
            <a:endParaRPr lang="en-US" sz="2800" dirty="0"/>
          </a:p>
          <a:p>
            <a:endParaRPr lang="en-US" sz="200" dirty="0" smtClean="0"/>
          </a:p>
          <a:p>
            <a:r>
              <a:rPr lang="en-US" sz="6600" dirty="0" smtClean="0"/>
              <a:t>2H</a:t>
            </a:r>
            <a:r>
              <a:rPr lang="en-US" sz="6600" baseline="30000" dirty="0" smtClean="0"/>
              <a:t>+</a:t>
            </a:r>
            <a:r>
              <a:rPr lang="en-US" sz="6600" dirty="0" smtClean="0"/>
              <a:t> + O</a:t>
            </a:r>
            <a:r>
              <a:rPr lang="en-US" sz="6600" baseline="30000" dirty="0" smtClean="0"/>
              <a:t>2-</a:t>
            </a:r>
            <a:r>
              <a:rPr lang="en-US" sz="6600" dirty="0" smtClean="0"/>
              <a:t> </a:t>
            </a:r>
            <a:r>
              <a:rPr lang="en-US" sz="6600" dirty="0" smtClean="0">
                <a:sym typeface="Wingdings" panose="05000000000000000000" pitchFamily="2" charset="2"/>
              </a:rPr>
              <a:t> H</a:t>
            </a:r>
            <a:r>
              <a:rPr lang="en-US" sz="6600" baseline="-25000" dirty="0" smtClean="0">
                <a:sym typeface="Wingdings" panose="05000000000000000000" pitchFamily="2" charset="2"/>
              </a:rPr>
              <a:t>2</a:t>
            </a:r>
            <a:r>
              <a:rPr lang="en-US" sz="6600" dirty="0" smtClean="0">
                <a:sym typeface="Wingdings" panose="05000000000000000000" pitchFamily="2" charset="2"/>
              </a:rPr>
              <a:t>O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29593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8490" y="259307"/>
            <a:ext cx="108486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smtClean="0"/>
              <a:t>PERUBAHAN FIZIK </a:t>
            </a:r>
            <a:r>
              <a:rPr lang="en-US" sz="4000" b="1" dirty="0" err="1" smtClean="0"/>
              <a:t>dan</a:t>
            </a:r>
            <a:r>
              <a:rPr lang="en-US" sz="4000" b="1" dirty="0" smtClean="0"/>
              <a:t> </a:t>
            </a:r>
            <a:r>
              <a:rPr lang="en-US" sz="4800" b="1" u="sng" dirty="0" smtClean="0"/>
              <a:t>PERUBAHAN KIMIA</a:t>
            </a:r>
            <a:endParaRPr lang="en-US" sz="4800" b="1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2169992" y="1760561"/>
            <a:ext cx="376678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/>
              <a:t>Tidak</a:t>
            </a:r>
            <a:r>
              <a:rPr lang="en-US" sz="5400" b="1" dirty="0" smtClean="0"/>
              <a:t> </a:t>
            </a:r>
            <a:r>
              <a:rPr lang="en-US" sz="5400" b="1" dirty="0" err="1" smtClean="0"/>
              <a:t>membentuk</a:t>
            </a:r>
            <a:r>
              <a:rPr lang="en-US" sz="5400" b="1" dirty="0" smtClean="0"/>
              <a:t> </a:t>
            </a:r>
            <a:r>
              <a:rPr lang="en-US" sz="4000" b="1" dirty="0" err="1" smtClean="0"/>
              <a:t>bahan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baharu</a:t>
            </a:r>
            <a:endParaRPr lang="en-US" sz="4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47517" y="1406618"/>
            <a:ext cx="391715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/>
              <a:t>Membentuk</a:t>
            </a:r>
            <a:r>
              <a:rPr lang="en-US" sz="5400" b="1" dirty="0" smtClean="0"/>
              <a:t> </a:t>
            </a:r>
            <a:r>
              <a:rPr lang="en-US" sz="4000" b="1" dirty="0" err="1" smtClean="0"/>
              <a:t>bahan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baharu</a:t>
            </a:r>
            <a:endParaRPr lang="en-US" sz="4000" b="1" dirty="0"/>
          </a:p>
        </p:txBody>
      </p:sp>
      <p:sp>
        <p:nvSpPr>
          <p:cNvPr id="5" name="Curved Right Arrow 4"/>
          <p:cNvSpPr/>
          <p:nvPr/>
        </p:nvSpPr>
        <p:spPr>
          <a:xfrm>
            <a:off x="1201003" y="1090304"/>
            <a:ext cx="968990" cy="1543714"/>
          </a:xfrm>
          <a:prstGeom prst="curvedRigh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Curved Right Arrow 5"/>
          <p:cNvSpPr/>
          <p:nvPr/>
        </p:nvSpPr>
        <p:spPr>
          <a:xfrm>
            <a:off x="163773" y="988703"/>
            <a:ext cx="1274928" cy="3542354"/>
          </a:xfrm>
          <a:prstGeom prst="curvedRightArrow">
            <a:avLst/>
          </a:prstGeom>
          <a:solidFill>
            <a:srgbClr val="FB521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8119" y="4028364"/>
            <a:ext cx="38600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Cth</a:t>
            </a:r>
            <a:r>
              <a:rPr lang="en-US" sz="4000" b="1" dirty="0" smtClean="0"/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err="1" smtClean="0"/>
              <a:t>Peleburan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ais</a:t>
            </a:r>
            <a:endParaRPr lang="en-US" sz="40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err="1" smtClean="0"/>
              <a:t>Pendidihan</a:t>
            </a:r>
            <a:r>
              <a:rPr lang="en-US" sz="4000" b="1" dirty="0" smtClean="0"/>
              <a:t> air</a:t>
            </a:r>
          </a:p>
        </p:txBody>
      </p:sp>
      <p:sp>
        <p:nvSpPr>
          <p:cNvPr id="8" name="Curved Right Arrow 7"/>
          <p:cNvSpPr/>
          <p:nvPr/>
        </p:nvSpPr>
        <p:spPr>
          <a:xfrm flipH="1">
            <a:off x="10033379" y="988703"/>
            <a:ext cx="1050877" cy="1639753"/>
          </a:xfrm>
          <a:prstGeom prst="curved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Right Arrow 8"/>
          <p:cNvSpPr/>
          <p:nvPr/>
        </p:nvSpPr>
        <p:spPr>
          <a:xfrm flipH="1">
            <a:off x="10944121" y="857279"/>
            <a:ext cx="1156646" cy="3542354"/>
          </a:xfrm>
          <a:prstGeom prst="curved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96923" y="3699553"/>
            <a:ext cx="42650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/>
              <a:t>Cth</a:t>
            </a:r>
            <a:r>
              <a:rPr lang="en-US" sz="4000" b="1" dirty="0" smtClean="0"/>
              <a:t>: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err="1" smtClean="0"/>
              <a:t>Pengaratan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besi</a:t>
            </a:r>
            <a:endParaRPr lang="en-US" sz="4000" b="1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b="1" dirty="0" err="1" smtClean="0"/>
              <a:t>Pereputan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daun</a:t>
            </a:r>
            <a:endParaRPr lang="en-US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128897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300" t="10518" r="7661"/>
          <a:stretch/>
        </p:blipFill>
        <p:spPr>
          <a:xfrm>
            <a:off x="95535" y="1586678"/>
            <a:ext cx="4178437" cy="34119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70329" y="56138"/>
            <a:ext cx="9526137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/>
              <a:t>Perbezaan</a:t>
            </a:r>
            <a:r>
              <a:rPr lang="en-US" sz="8000" b="1" dirty="0" smtClean="0"/>
              <a:t> </a:t>
            </a:r>
            <a:r>
              <a:rPr lang="en-US" sz="8000" b="1" dirty="0" err="1" smtClean="0"/>
              <a:t>antara</a:t>
            </a:r>
            <a:r>
              <a:rPr lang="en-US" sz="8000" b="1" dirty="0" smtClean="0"/>
              <a:t> </a:t>
            </a:r>
            <a:r>
              <a:rPr lang="en-US" sz="13800" b="1" dirty="0" err="1" smtClean="0">
                <a:solidFill>
                  <a:srgbClr val="FF0000"/>
                </a:solidFill>
                <a:latin typeface="Maiandra GD" panose="020E0502030308020204" pitchFamily="34" charset="0"/>
              </a:rPr>
              <a:t>campuran</a:t>
            </a:r>
            <a:endParaRPr lang="en-US" sz="8000" b="1" dirty="0" smtClean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 algn="ctr"/>
            <a:r>
              <a:rPr lang="en-US" sz="8000" b="1" dirty="0" err="1" smtClean="0"/>
              <a:t>dan</a:t>
            </a:r>
            <a:endParaRPr lang="en-US" sz="8000" b="1" dirty="0" smtClean="0"/>
          </a:p>
          <a:p>
            <a:pPr algn="ctr"/>
            <a:r>
              <a:rPr lang="en-US" sz="13800" b="1" dirty="0" err="1" smtClean="0">
                <a:solidFill>
                  <a:srgbClr val="0070C0"/>
                </a:solidFill>
              </a:rPr>
              <a:t>sebatian</a:t>
            </a:r>
            <a:endParaRPr lang="en-US" sz="8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05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8969" b="3551"/>
          <a:stretch/>
        </p:blipFill>
        <p:spPr>
          <a:xfrm>
            <a:off x="491321" y="1487268"/>
            <a:ext cx="4299044" cy="4299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250" y="245659"/>
            <a:ext cx="10496784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7200" b="1" dirty="0" err="1" smtClean="0"/>
              <a:t>Serbuk</a:t>
            </a:r>
            <a:r>
              <a:rPr lang="en-US" sz="7200" b="1" dirty="0" smtClean="0"/>
              <a:t> </a:t>
            </a:r>
            <a:r>
              <a:rPr lang="en-US" sz="7200" b="1" dirty="0" err="1" smtClean="0"/>
              <a:t>besi</a:t>
            </a:r>
            <a:r>
              <a:rPr lang="en-US" sz="7200" b="1" dirty="0" smtClean="0"/>
              <a:t> + </a:t>
            </a:r>
            <a:r>
              <a:rPr lang="en-US" sz="7200" b="1" dirty="0" err="1" smtClean="0"/>
              <a:t>serbuk</a:t>
            </a:r>
            <a:r>
              <a:rPr lang="en-US" sz="7200" b="1" dirty="0" smtClean="0"/>
              <a:t> sulfur</a:t>
            </a:r>
            <a:endParaRPr lang="en-US" sz="7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94958" y="1874460"/>
            <a:ext cx="83970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>
                <a:latin typeface="Myriad Pro Light" panose="020B0603030403020204" pitchFamily="34" charset="0"/>
              </a:rPr>
              <a:t>Bercampur</a:t>
            </a:r>
            <a:r>
              <a:rPr lang="en-US" sz="6600" dirty="0" smtClean="0">
                <a:latin typeface="Myriad Pro Light" panose="020B0603030403020204" pitchFamily="34" charset="0"/>
              </a:rPr>
              <a:t> </a:t>
            </a:r>
            <a:r>
              <a:rPr lang="en-US" sz="6600" dirty="0" err="1" smtClean="0">
                <a:latin typeface="Myriad Pro Light" panose="020B0603030403020204" pitchFamily="34" charset="0"/>
              </a:rPr>
              <a:t>secara</a:t>
            </a:r>
            <a:r>
              <a:rPr lang="en-US" sz="6600" dirty="0" smtClean="0">
                <a:latin typeface="Myriad Pro Light" panose="020B0603030403020204" pitchFamily="34" charset="0"/>
              </a:rPr>
              <a:t> </a:t>
            </a:r>
            <a:r>
              <a:rPr lang="en-US" sz="6600" dirty="0" err="1" smtClean="0">
                <a:latin typeface="Myriad Pro Light" panose="020B0603030403020204" pitchFamily="34" charset="0"/>
              </a:rPr>
              <a:t>fizik</a:t>
            </a:r>
            <a:endParaRPr lang="en-US" sz="7200" u="sng" dirty="0">
              <a:latin typeface="Myriad Pro Light" panose="020B0603030403020204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7724633" y="3193745"/>
            <a:ext cx="1078173" cy="140555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61678" y="4148079"/>
            <a:ext cx="907331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/>
              <a:t>CAMPURAN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14748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897" y="1204797"/>
            <a:ext cx="525438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 dirty="0"/>
              <a:t> </a:t>
            </a:r>
            <a:r>
              <a:rPr lang="en-US" sz="4800" u="sng" dirty="0" err="1" smtClean="0"/>
              <a:t>Pemisahan</a:t>
            </a:r>
            <a:r>
              <a:rPr lang="en-US" sz="4800" u="sng" dirty="0" smtClean="0"/>
              <a:t> </a:t>
            </a:r>
            <a:r>
              <a:rPr lang="en-US" sz="4800" u="sng" dirty="0" err="1" smtClean="0"/>
              <a:t>menggunakan</a:t>
            </a:r>
            <a:r>
              <a:rPr lang="en-US" sz="4800" u="sng" dirty="0" smtClean="0"/>
              <a:t> magnet</a:t>
            </a:r>
            <a:r>
              <a:rPr lang="en-US" sz="6600" b="1" dirty="0"/>
              <a:t> </a:t>
            </a:r>
            <a:r>
              <a:rPr lang="en-US" sz="6600" b="1" dirty="0" err="1" smtClean="0"/>
              <a:t>boleh</a:t>
            </a:r>
            <a:r>
              <a:rPr lang="en-US" sz="4800" dirty="0"/>
              <a:t> </a:t>
            </a:r>
            <a:r>
              <a:rPr lang="en-US" sz="4800" dirty="0" err="1" smtClean="0"/>
              <a:t>digunakan</a:t>
            </a:r>
            <a:r>
              <a:rPr lang="en-US" sz="4800" dirty="0" smtClean="0"/>
              <a:t> </a:t>
            </a:r>
            <a:r>
              <a:rPr lang="en-US" sz="4800" dirty="0" err="1" smtClean="0"/>
              <a:t>untuk</a:t>
            </a:r>
            <a:r>
              <a:rPr lang="en-US" sz="4800" dirty="0" smtClean="0"/>
              <a:t> </a:t>
            </a:r>
            <a:r>
              <a:rPr lang="en-US" sz="4800" u="sng" dirty="0" err="1" smtClean="0"/>
              <a:t>mengasingkan</a:t>
            </a:r>
            <a:r>
              <a:rPr lang="en-US" sz="4800" dirty="0" smtClean="0"/>
              <a:t> </a:t>
            </a:r>
            <a:r>
              <a:rPr lang="en-US" sz="4800" dirty="0" err="1" smtClean="0"/>
              <a:t>serbuk</a:t>
            </a:r>
            <a:r>
              <a:rPr lang="en-US" sz="4800" dirty="0" smtClean="0"/>
              <a:t> </a:t>
            </a:r>
            <a:r>
              <a:rPr lang="en-US" sz="4800" dirty="0" err="1" smtClean="0"/>
              <a:t>besi</a:t>
            </a:r>
            <a:r>
              <a:rPr lang="en-US" sz="4800" dirty="0" smtClean="0"/>
              <a:t> </a:t>
            </a:r>
            <a:r>
              <a:rPr lang="en-US" sz="4800" dirty="0" err="1" smtClean="0"/>
              <a:t>dan</a:t>
            </a:r>
            <a:r>
              <a:rPr lang="en-US" sz="4800" dirty="0" smtClean="0"/>
              <a:t> </a:t>
            </a:r>
            <a:r>
              <a:rPr lang="en-US" sz="4800" dirty="0" err="1" smtClean="0"/>
              <a:t>serbuk</a:t>
            </a:r>
            <a:r>
              <a:rPr lang="en-US" sz="4800" dirty="0" smtClean="0"/>
              <a:t> sulfur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57432" y="294694"/>
            <a:ext cx="26411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MAKA,</a:t>
            </a:r>
            <a:endParaRPr lang="en-US" sz="6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272" y="229380"/>
            <a:ext cx="7397554" cy="6152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842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5455" t="35961" r="50175" b="19449"/>
          <a:stretch/>
        </p:blipFill>
        <p:spPr>
          <a:xfrm>
            <a:off x="2490717" y="2968388"/>
            <a:ext cx="1869745" cy="32618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8969" b="3551"/>
          <a:stretch/>
        </p:blipFill>
        <p:spPr>
          <a:xfrm>
            <a:off x="491321" y="1487268"/>
            <a:ext cx="2456935" cy="24569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250" y="245659"/>
            <a:ext cx="10705175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7200" b="1" dirty="0" err="1" smtClean="0"/>
              <a:t>Serbuk</a:t>
            </a:r>
            <a:r>
              <a:rPr lang="en-US" sz="7200" b="1" dirty="0" smtClean="0"/>
              <a:t> </a:t>
            </a:r>
            <a:r>
              <a:rPr lang="en-US" sz="7200" b="1" dirty="0" err="1" smtClean="0"/>
              <a:t>besi</a:t>
            </a:r>
            <a:r>
              <a:rPr lang="en-US" sz="7200" b="1" dirty="0" smtClean="0"/>
              <a:t> + </a:t>
            </a:r>
            <a:r>
              <a:rPr lang="en-US" sz="7200" b="1" dirty="0" err="1" smtClean="0"/>
              <a:t>serbuk</a:t>
            </a:r>
            <a:r>
              <a:rPr lang="en-US" sz="7200" b="1" dirty="0" smtClean="0"/>
              <a:t> sulfur</a:t>
            </a:r>
            <a:endParaRPr lang="en-US" sz="7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948256" y="1765868"/>
            <a:ext cx="890500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>
                <a:latin typeface="Myriad Pro Light" panose="020B0603030403020204" pitchFamily="34" charset="0"/>
              </a:rPr>
              <a:t>Bercampur</a:t>
            </a:r>
            <a:r>
              <a:rPr lang="en-US" sz="6600" dirty="0" smtClean="0">
                <a:latin typeface="Myriad Pro Light" panose="020B0603030403020204" pitchFamily="34" charset="0"/>
              </a:rPr>
              <a:t> </a:t>
            </a:r>
            <a:r>
              <a:rPr lang="en-US" sz="6600" dirty="0" err="1" smtClean="0">
                <a:latin typeface="Myriad Pro Light" panose="020B0603030403020204" pitchFamily="34" charset="0"/>
              </a:rPr>
              <a:t>secara</a:t>
            </a:r>
            <a:r>
              <a:rPr lang="en-US" sz="6600" dirty="0" smtClean="0">
                <a:latin typeface="Myriad Pro Light" panose="020B0603030403020204" pitchFamily="34" charset="0"/>
              </a:rPr>
              <a:t> </a:t>
            </a:r>
            <a:r>
              <a:rPr lang="en-US" sz="6600" dirty="0" err="1" smtClean="0">
                <a:latin typeface="Myriad Pro Light" panose="020B0603030403020204" pitchFamily="34" charset="0"/>
              </a:rPr>
              <a:t>kimia</a:t>
            </a:r>
            <a:endParaRPr lang="en-US" sz="7200" u="sng" dirty="0">
              <a:latin typeface="Myriad Pro Light" panose="020B0603030403020204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7656394" y="2968388"/>
            <a:ext cx="1078173" cy="1405551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27137" y="3943628"/>
            <a:ext cx="618663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200" b="1" dirty="0" err="1" smtClean="0"/>
              <a:t>sebatian</a:t>
            </a:r>
            <a:endParaRPr lang="en-US" sz="11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441999" y="5578658"/>
            <a:ext cx="41569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(</a:t>
            </a:r>
            <a:r>
              <a:rPr lang="en-US" sz="6000" dirty="0" err="1" smtClean="0"/>
              <a:t>besi</a:t>
            </a:r>
            <a:r>
              <a:rPr lang="en-US" sz="6000" dirty="0" smtClean="0"/>
              <a:t> </a:t>
            </a:r>
            <a:r>
              <a:rPr lang="en-US" sz="6000" dirty="0" err="1" smtClean="0"/>
              <a:t>sulfida</a:t>
            </a:r>
            <a:r>
              <a:rPr lang="en-US" sz="6000" dirty="0" smtClean="0"/>
              <a:t>)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9687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643" y="553270"/>
            <a:ext cx="4106878" cy="3076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432" y="294694"/>
            <a:ext cx="26411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MAKA,</a:t>
            </a:r>
            <a:endParaRPr lang="en-US" sz="6600" b="1" dirty="0"/>
          </a:p>
        </p:txBody>
      </p:sp>
      <p:pic>
        <p:nvPicPr>
          <p:cNvPr id="3074" name="Picture 2" descr="Image result for IRON SULPHIDE IN CRUCIB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" t="27373" r="4018" b="29205"/>
          <a:stretch/>
        </p:blipFill>
        <p:spPr bwMode="auto">
          <a:xfrm>
            <a:off x="5683066" y="2825295"/>
            <a:ext cx="6508934" cy="313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Image result for mag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Image result for 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837" y="793382"/>
            <a:ext cx="2590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3897" y="1204797"/>
            <a:ext cx="60178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u="sng" dirty="0"/>
              <a:t> </a:t>
            </a:r>
            <a:r>
              <a:rPr lang="en-US" sz="4800" u="sng" dirty="0" err="1" smtClean="0"/>
              <a:t>Pemisahan</a:t>
            </a:r>
            <a:r>
              <a:rPr lang="en-US" sz="4800" u="sng" dirty="0" smtClean="0"/>
              <a:t> </a:t>
            </a:r>
            <a:r>
              <a:rPr lang="en-US" sz="4800" u="sng" dirty="0" err="1" smtClean="0"/>
              <a:t>menggunakan</a:t>
            </a:r>
            <a:r>
              <a:rPr lang="en-US" sz="4800" u="sng" dirty="0" smtClean="0"/>
              <a:t> magnet</a:t>
            </a:r>
            <a:r>
              <a:rPr lang="en-US" sz="6600" b="1" dirty="0"/>
              <a:t> </a:t>
            </a:r>
            <a:r>
              <a:rPr lang="en-US" sz="6600" b="1" dirty="0" err="1" smtClean="0"/>
              <a:t>tidak</a:t>
            </a:r>
            <a:r>
              <a:rPr lang="en-US" sz="6600" b="1" dirty="0" smtClean="0"/>
              <a:t> </a:t>
            </a:r>
            <a:r>
              <a:rPr lang="en-US" sz="6600" b="1" dirty="0" err="1" smtClean="0"/>
              <a:t>boleh</a:t>
            </a:r>
            <a:r>
              <a:rPr lang="en-US" sz="4800" dirty="0" smtClean="0"/>
              <a:t> </a:t>
            </a:r>
            <a:r>
              <a:rPr lang="en-US" sz="4800" dirty="0" err="1" smtClean="0"/>
              <a:t>digunakan</a:t>
            </a:r>
            <a:r>
              <a:rPr lang="en-US" sz="4800" dirty="0" smtClean="0"/>
              <a:t> </a:t>
            </a:r>
            <a:r>
              <a:rPr lang="en-US" sz="4800" dirty="0" err="1" smtClean="0"/>
              <a:t>untuk</a:t>
            </a:r>
            <a:r>
              <a:rPr lang="en-US" sz="4800" dirty="0" smtClean="0"/>
              <a:t> </a:t>
            </a:r>
            <a:r>
              <a:rPr lang="en-US" sz="4800" u="sng" dirty="0" err="1" smtClean="0"/>
              <a:t>mengasingkan</a:t>
            </a:r>
            <a:r>
              <a:rPr lang="en-US" sz="4800" dirty="0" smtClean="0"/>
              <a:t> </a:t>
            </a:r>
            <a:r>
              <a:rPr lang="en-US" sz="4800" dirty="0" err="1" smtClean="0"/>
              <a:t>serbuk</a:t>
            </a:r>
            <a:r>
              <a:rPr lang="en-US" sz="4800" dirty="0" smtClean="0"/>
              <a:t> </a:t>
            </a:r>
            <a:r>
              <a:rPr lang="en-US" sz="4800" dirty="0" err="1" smtClean="0"/>
              <a:t>besi</a:t>
            </a:r>
            <a:r>
              <a:rPr lang="en-US" sz="4800" dirty="0" smtClean="0"/>
              <a:t> </a:t>
            </a:r>
            <a:r>
              <a:rPr lang="en-US" sz="4800" dirty="0" err="1" smtClean="0"/>
              <a:t>dan</a:t>
            </a:r>
            <a:r>
              <a:rPr lang="en-US" sz="4800" dirty="0" smtClean="0"/>
              <a:t> </a:t>
            </a:r>
            <a:r>
              <a:rPr lang="en-US" sz="4800" dirty="0" err="1" smtClean="0"/>
              <a:t>serbuk</a:t>
            </a:r>
            <a:r>
              <a:rPr lang="en-US" sz="4800" dirty="0" smtClean="0"/>
              <a:t> sulfur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074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518533"/>
              </p:ext>
            </p:extLst>
          </p:nvPr>
        </p:nvGraphicFramePr>
        <p:xfrm>
          <a:off x="272956" y="641445"/>
          <a:ext cx="11750724" cy="53949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466531"/>
                <a:gridCol w="5036363"/>
                <a:gridCol w="32478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/>
                        <a:t>CAMPURAN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/>
                        <a:t>PERBEZAAN</a:t>
                      </a:r>
                      <a:endParaRPr lang="en-US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smtClean="0"/>
                        <a:t>SEBATIAN</a:t>
                      </a:r>
                      <a:endParaRPr lang="en-US" sz="4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Tidak</a:t>
                      </a:r>
                      <a:r>
                        <a:rPr lang="en-US" sz="4000" dirty="0" smtClean="0"/>
                        <a:t> 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Pembentukan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bahan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baharu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Ya</a:t>
                      </a:r>
                      <a:endParaRPr lang="en-US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Tiada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Ikatan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kimia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terbentuk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Ya</a:t>
                      </a:r>
                      <a:endParaRPr lang="en-US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Kaedah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fizikal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Kaedah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pengasingan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Kaedah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kimia</a:t>
                      </a:r>
                      <a:endParaRPr lang="en-US" sz="4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Tiada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perbezaan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 smtClean="0"/>
                        <a:t>Sifat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bahan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baharu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berbanding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sifat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bahan</a:t>
                      </a:r>
                      <a:r>
                        <a:rPr lang="en-US" sz="4000" dirty="0" smtClean="0"/>
                        <a:t> </a:t>
                      </a:r>
                      <a:r>
                        <a:rPr lang="en-US" sz="4000" dirty="0" err="1" smtClean="0"/>
                        <a:t>asal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Ada </a:t>
                      </a:r>
                      <a:r>
                        <a:rPr lang="en-US" sz="4000" dirty="0" err="1" smtClean="0"/>
                        <a:t>perbezaan</a:t>
                      </a:r>
                      <a:endParaRPr lang="en-US" sz="4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27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ge result for subatomic at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1404404"/>
            <a:ext cx="4767387" cy="4117289"/>
          </a:xfrm>
          <a:prstGeom prst="rect">
            <a:avLst/>
          </a:prstGeom>
        </p:spPr>
      </p:pic>
      <p:sp>
        <p:nvSpPr>
          <p:cNvPr id="5" name="AutoShape 4" descr="Image result for subatomic ato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607" y="1221333"/>
            <a:ext cx="4871469" cy="45973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7762" y="2647305"/>
            <a:ext cx="177484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 smtClean="0"/>
              <a:t>@</a:t>
            </a:r>
            <a:endParaRPr lang="en-US" sz="13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4012" y="-40967"/>
            <a:ext cx="68337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STRUKTUR ATOM</a:t>
            </a:r>
            <a:endParaRPr lang="en-US" sz="7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9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375" y="5948865"/>
            <a:ext cx="731124" cy="7311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1281" y="5818650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+</a:t>
            </a:r>
            <a:endParaRPr lang="en-US" sz="5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7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6979" y="5894583"/>
            <a:ext cx="764944" cy="764944"/>
          </a:xfrm>
          <a:prstGeom prst="rect">
            <a:avLst/>
          </a:prstGeom>
        </p:spPr>
      </p:pic>
      <p:sp>
        <p:nvSpPr>
          <p:cNvPr id="14" name="AutoShape 6" descr="Image result for GREY CIRCL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3215" y="5920537"/>
            <a:ext cx="729533" cy="7295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67296" y="5432596"/>
            <a:ext cx="5613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/>
              <a:t>-</a:t>
            </a:r>
            <a:endParaRPr lang="en-US" sz="9600" dirty="0"/>
          </a:p>
        </p:txBody>
      </p:sp>
      <p:sp>
        <p:nvSpPr>
          <p:cNvPr id="16" name="TextBox 15"/>
          <p:cNvSpPr txBox="1"/>
          <p:nvPr/>
        </p:nvSpPr>
        <p:spPr>
          <a:xfrm>
            <a:off x="1257424" y="5808249"/>
            <a:ext cx="13569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Proton</a:t>
            </a:r>
          </a:p>
          <a:p>
            <a:r>
              <a:rPr lang="en-US" sz="2800" b="1" dirty="0" smtClean="0"/>
              <a:t>(</a:t>
            </a:r>
            <a:r>
              <a:rPr lang="en-US" sz="2800" b="1" dirty="0" err="1" smtClean="0"/>
              <a:t>positif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372856" y="5787873"/>
            <a:ext cx="14532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Elektron</a:t>
            </a:r>
            <a:endParaRPr lang="en-US" sz="2800" b="1" dirty="0" smtClean="0"/>
          </a:p>
          <a:p>
            <a:r>
              <a:rPr lang="en-US" sz="2800" b="1" dirty="0" smtClean="0"/>
              <a:t>(</a:t>
            </a:r>
            <a:r>
              <a:rPr lang="en-US" sz="2800" b="1" dirty="0" err="1" smtClean="0"/>
              <a:t>negatif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438341" y="5781353"/>
            <a:ext cx="17214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Neutron</a:t>
            </a:r>
          </a:p>
          <a:p>
            <a:r>
              <a:rPr lang="en-US" sz="2800" b="1" dirty="0" smtClean="0"/>
              <a:t>(</a:t>
            </a:r>
            <a:r>
              <a:rPr lang="en-US" sz="2800" b="1" dirty="0" err="1" smtClean="0"/>
              <a:t>tiada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cas</a:t>
            </a:r>
            <a:r>
              <a:rPr lang="en-US" sz="2800" b="1" dirty="0" smtClean="0"/>
              <a:t>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193116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813" y="359764"/>
            <a:ext cx="66708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SEMAK JAWAPAN ANDA..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84813" y="1813809"/>
            <a:ext cx="116323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latin typeface="Cooper Black" panose="0208090404030B020404" pitchFamily="18" charset="0"/>
              </a:rPr>
              <a:t>Praktis</a:t>
            </a:r>
            <a:r>
              <a:rPr lang="en-US" sz="9600" dirty="0" smtClean="0">
                <a:latin typeface="Cooper Black" panose="0208090404030B020404" pitchFamily="18" charset="0"/>
              </a:rPr>
              <a:t> </a:t>
            </a:r>
          </a:p>
          <a:p>
            <a:pPr algn="ctr"/>
            <a:r>
              <a:rPr lang="en-US" sz="9600" dirty="0" err="1" smtClean="0">
                <a:latin typeface="Cooper Black" panose="0208090404030B020404" pitchFamily="18" charset="0"/>
              </a:rPr>
              <a:t>sumatif</a:t>
            </a:r>
            <a:r>
              <a:rPr lang="en-US" sz="9600" dirty="0" smtClean="0">
                <a:latin typeface="Cooper Black" panose="0208090404030B020404" pitchFamily="18" charset="0"/>
              </a:rPr>
              <a:t> </a:t>
            </a:r>
          </a:p>
          <a:p>
            <a:pPr algn="ctr"/>
            <a:r>
              <a:rPr lang="en-US" sz="9600" dirty="0" smtClean="0">
                <a:latin typeface="Cooper Black" panose="0208090404030B020404" pitchFamily="18" charset="0"/>
              </a:rPr>
              <a:t>6</a:t>
            </a:r>
            <a:endParaRPr lang="en-US" sz="96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9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subatomic atom unlabel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734" y="1206373"/>
            <a:ext cx="3925105" cy="334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81" y="1206373"/>
            <a:ext cx="3045163" cy="2877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081" y="286604"/>
            <a:ext cx="10203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/>
              <a:t>Bilangan</a:t>
            </a:r>
            <a:r>
              <a:rPr lang="en-US" sz="5400" dirty="0" smtClean="0"/>
              <a:t> proton = </a:t>
            </a:r>
            <a:r>
              <a:rPr lang="en-US" sz="5400" dirty="0" err="1" smtClean="0"/>
              <a:t>Bilangan</a:t>
            </a:r>
            <a:r>
              <a:rPr lang="en-US" sz="5400" dirty="0" smtClean="0"/>
              <a:t> </a:t>
            </a:r>
            <a:r>
              <a:rPr lang="en-US" sz="5400" dirty="0" err="1" smtClean="0"/>
              <a:t>elektron</a:t>
            </a:r>
            <a:endParaRPr lang="en-US" sz="5400" dirty="0"/>
          </a:p>
        </p:txBody>
      </p:sp>
      <p:sp>
        <p:nvSpPr>
          <p:cNvPr id="5" name="AutoShape 2" descr="Image result for subatomic atom unlabelle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 descr="Image result for subatomic atom unlabel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39" y="3365903"/>
            <a:ext cx="3147183" cy="314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360" y="4043788"/>
            <a:ext cx="3131306" cy="28142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43499" y="1206373"/>
            <a:ext cx="3288929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Maka</a:t>
            </a:r>
            <a:r>
              <a:rPr lang="en-US" sz="4000" b="1" dirty="0" smtClean="0"/>
              <a:t>,  atom </a:t>
            </a:r>
            <a:r>
              <a:rPr lang="en-US" sz="4000" b="1" dirty="0" err="1" smtClean="0"/>
              <a:t>adalah</a:t>
            </a:r>
            <a:r>
              <a:rPr lang="en-US" sz="4000" b="1" dirty="0" smtClean="0"/>
              <a:t> </a:t>
            </a:r>
            <a:r>
              <a:rPr lang="en-US" sz="4000" b="1" u="sng" dirty="0" smtClean="0"/>
              <a:t>NEUTRAL</a:t>
            </a:r>
            <a:endParaRPr lang="en-US" sz="4000" b="1" u="sng" dirty="0"/>
          </a:p>
        </p:txBody>
      </p:sp>
    </p:spTree>
    <p:extLst>
      <p:ext uri="{BB962C8B-B14F-4D97-AF65-F5344CB8AC3E}">
        <p14:creationId xmlns:p14="http://schemas.microsoft.com/office/powerpoint/2010/main" val="4053410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1799" y="342418"/>
            <a:ext cx="2797241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0" b="1" dirty="0" smtClean="0"/>
              <a:t>ATOM</a:t>
            </a:r>
            <a:endParaRPr lang="en-US" sz="80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807279" y="1961652"/>
            <a:ext cx="3860255" cy="3860255"/>
            <a:chOff x="971052" y="2412028"/>
            <a:chExt cx="3860255" cy="38602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1052" y="2412028"/>
              <a:ext cx="3860255" cy="386025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173708" y="2634018"/>
              <a:ext cx="9701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/>
                <a:t>He</a:t>
              </a:r>
              <a:endParaRPr lang="en-US" sz="5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41260" y="2868304"/>
              <a:ext cx="9701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/>
                <a:t>He</a:t>
              </a:r>
              <a:endParaRPr lang="en-US" sz="54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62837" y="4683457"/>
              <a:ext cx="9701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/>
                <a:t>He</a:t>
              </a:r>
              <a:endParaRPr lang="en-US" sz="54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26328" y="5145122"/>
              <a:ext cx="9701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b="1" dirty="0" smtClean="0"/>
                <a:t>He</a:t>
              </a:r>
              <a:endParaRPr lang="en-US" sz="5400" b="1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560419" y="5840066"/>
            <a:ext cx="2613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Gas Helium</a:t>
            </a:r>
            <a:endParaRPr lang="en-US" sz="4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801612" y="2146761"/>
            <a:ext cx="52064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Atom </a:t>
            </a:r>
            <a:r>
              <a:rPr lang="en-US" sz="6600" b="1" dirty="0" err="1" smtClean="0"/>
              <a:t>Natrium</a:t>
            </a:r>
            <a:endParaRPr lang="en-US" sz="6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021" y="8846"/>
            <a:ext cx="2222711" cy="222271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736647" y="478048"/>
            <a:ext cx="12474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Na</a:t>
            </a:r>
            <a:endParaRPr lang="en-US" sz="72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926716" y="5618076"/>
            <a:ext cx="61696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/>
              <a:t>Atom </a:t>
            </a:r>
            <a:r>
              <a:rPr lang="en-US" sz="6600" b="1" dirty="0" err="1" smtClean="0"/>
              <a:t>Aluminium</a:t>
            </a:r>
            <a:endParaRPr lang="en-US" sz="6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726" y="3341258"/>
            <a:ext cx="2342196" cy="231805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764078" y="3891779"/>
            <a:ext cx="9701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Al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604698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61799" y="342418"/>
            <a:ext cx="3944798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MOLEKUL</a:t>
            </a:r>
            <a:endParaRPr lang="en-US" sz="8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58638" y="203506"/>
            <a:ext cx="73333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err="1" smtClean="0"/>
              <a:t>Zarah</a:t>
            </a:r>
            <a:r>
              <a:rPr lang="en-US" sz="4400" b="1" u="sng" dirty="0" smtClean="0"/>
              <a:t> neutral </a:t>
            </a:r>
            <a:r>
              <a:rPr lang="en-US" sz="4400" dirty="0" smtClean="0"/>
              <a:t>yang </a:t>
            </a:r>
            <a:r>
              <a:rPr lang="en-US" sz="4400" dirty="0" err="1" smtClean="0"/>
              <a:t>diperbuat</a:t>
            </a:r>
            <a:r>
              <a:rPr lang="en-US" sz="4400" dirty="0" smtClean="0"/>
              <a:t> </a:t>
            </a:r>
            <a:r>
              <a:rPr lang="en-US" sz="4400" dirty="0" err="1" smtClean="0"/>
              <a:t>daripada</a:t>
            </a:r>
            <a:r>
              <a:rPr lang="en-US" sz="4400" dirty="0" smtClean="0"/>
              <a:t> </a:t>
            </a:r>
            <a:r>
              <a:rPr lang="en-US" sz="4400" b="1" u="sng" dirty="0" err="1" smtClean="0"/>
              <a:t>dua</a:t>
            </a:r>
            <a:r>
              <a:rPr lang="en-US" sz="4400" b="1" u="sng" dirty="0" smtClean="0"/>
              <a:t> </a:t>
            </a:r>
            <a:r>
              <a:rPr lang="en-US" sz="4400" b="1" u="sng" dirty="0" err="1" smtClean="0"/>
              <a:t>atau</a:t>
            </a:r>
            <a:r>
              <a:rPr lang="en-US" sz="4400" b="1" u="sng" dirty="0" smtClean="0"/>
              <a:t> </a:t>
            </a:r>
            <a:r>
              <a:rPr lang="en-US" sz="4400" b="1" u="sng" dirty="0" err="1" smtClean="0"/>
              <a:t>lebih</a:t>
            </a:r>
            <a:r>
              <a:rPr lang="en-US" sz="4400" b="1" u="sng" dirty="0" smtClean="0"/>
              <a:t> atom</a:t>
            </a:r>
            <a:endParaRPr lang="en-US" sz="4400" b="1" u="sng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3162" y="1872370"/>
            <a:ext cx="8069664" cy="33623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384" y="1782525"/>
            <a:ext cx="3432564" cy="25711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1416" y="3999692"/>
            <a:ext cx="1992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Oksigen</a:t>
            </a:r>
            <a:r>
              <a:rPr lang="en-US" sz="4000" b="1" dirty="0" smtClean="0"/>
              <a:t> </a:t>
            </a:r>
            <a:endParaRPr lang="en-US" sz="40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29701" t="10448" r="40299" b="14007"/>
          <a:stretch/>
        </p:blipFill>
        <p:spPr>
          <a:xfrm>
            <a:off x="2088697" y="4235024"/>
            <a:ext cx="1838991" cy="18060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878522" y="6031649"/>
            <a:ext cx="1564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Sulfur </a:t>
            </a:r>
            <a:endParaRPr lang="en-US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081422" y="3911291"/>
            <a:ext cx="1966179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/>
              <a:t>K</a:t>
            </a:r>
            <a:r>
              <a:rPr lang="en-US" sz="4000" b="1" dirty="0" err="1" smtClean="0"/>
              <a:t>arbon</a:t>
            </a:r>
            <a:r>
              <a:rPr lang="en-US" sz="4000" b="1" dirty="0" smtClean="0"/>
              <a:t> </a:t>
            </a:r>
          </a:p>
          <a:p>
            <a:r>
              <a:rPr lang="en-US" sz="4000" b="1" dirty="0" err="1" smtClean="0"/>
              <a:t>dioksida</a:t>
            </a:r>
            <a:endParaRPr lang="en-US" sz="4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169153" y="4880787"/>
            <a:ext cx="188051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err="1" smtClean="0"/>
              <a:t>Glukosa</a:t>
            </a:r>
            <a:endParaRPr lang="en-US" sz="4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0984024" y="3893430"/>
            <a:ext cx="80502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Air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83499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2567</TotalTime>
  <Words>868</Words>
  <Application>Microsoft Office PowerPoint</Application>
  <PresentationFormat>Widescreen</PresentationFormat>
  <Paragraphs>375</Paragraphs>
  <Slides>60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7" baseType="lpstr">
      <vt:lpstr>Adobe Caslon Pro Bold</vt:lpstr>
      <vt:lpstr>Adobe Fan Heiti Std B</vt:lpstr>
      <vt:lpstr>Adobe Gothic Std B</vt:lpstr>
      <vt:lpstr>Agency FB</vt:lpstr>
      <vt:lpstr>Aharoni</vt:lpstr>
      <vt:lpstr>Arial</vt:lpstr>
      <vt:lpstr>Arial Narrow</vt:lpstr>
      <vt:lpstr>Baskerville Old Face</vt:lpstr>
      <vt:lpstr>Berlin Sans FB Demi</vt:lpstr>
      <vt:lpstr>Calibri</vt:lpstr>
      <vt:lpstr>Calibri Light</vt:lpstr>
      <vt:lpstr>Candara</vt:lpstr>
      <vt:lpstr>Cooper Black</vt:lpstr>
      <vt:lpstr>Maiandra GD</vt:lpstr>
      <vt:lpstr>Myriad Pro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https://www.youtube.com/watch?v=rz4Dd1I_fX0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187</cp:revision>
  <dcterms:created xsi:type="dcterms:W3CDTF">2015-03-03T07:41:30Z</dcterms:created>
  <dcterms:modified xsi:type="dcterms:W3CDTF">2018-07-22T16:29:00Z</dcterms:modified>
</cp:coreProperties>
</file>