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327" r:id="rId4"/>
    <p:sldId id="328" r:id="rId5"/>
    <p:sldId id="329" r:id="rId6"/>
    <p:sldId id="341" r:id="rId7"/>
    <p:sldId id="331" r:id="rId8"/>
    <p:sldId id="256" r:id="rId9"/>
    <p:sldId id="267" r:id="rId10"/>
    <p:sldId id="342" r:id="rId11"/>
    <p:sldId id="269" r:id="rId12"/>
    <p:sldId id="343" r:id="rId13"/>
    <p:sldId id="271" r:id="rId14"/>
    <p:sldId id="272" r:id="rId15"/>
    <p:sldId id="274" r:id="rId16"/>
    <p:sldId id="333" r:id="rId17"/>
    <p:sldId id="340" r:id="rId18"/>
    <p:sldId id="334" r:id="rId19"/>
    <p:sldId id="335" r:id="rId20"/>
    <p:sldId id="337" r:id="rId21"/>
    <p:sldId id="336" r:id="rId22"/>
    <p:sldId id="338" r:id="rId23"/>
    <p:sldId id="339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4" r:id="rId44"/>
    <p:sldId id="365" r:id="rId45"/>
    <p:sldId id="366" r:id="rId46"/>
    <p:sldId id="388" r:id="rId47"/>
    <p:sldId id="367" r:id="rId48"/>
    <p:sldId id="368" r:id="rId49"/>
    <p:sldId id="369" r:id="rId50"/>
    <p:sldId id="370" r:id="rId51"/>
    <p:sldId id="371" r:id="rId52"/>
    <p:sldId id="372" r:id="rId53"/>
    <p:sldId id="373" r:id="rId54"/>
    <p:sldId id="374" r:id="rId55"/>
    <p:sldId id="375" r:id="rId56"/>
    <p:sldId id="376" r:id="rId57"/>
    <p:sldId id="377" r:id="rId58"/>
    <p:sldId id="378" r:id="rId59"/>
    <p:sldId id="379" r:id="rId60"/>
    <p:sldId id="380" r:id="rId61"/>
    <p:sldId id="381" r:id="rId62"/>
    <p:sldId id="382" r:id="rId63"/>
    <p:sldId id="383" r:id="rId64"/>
    <p:sldId id="384" r:id="rId65"/>
    <p:sldId id="385" r:id="rId66"/>
    <p:sldId id="386" r:id="rId67"/>
    <p:sldId id="387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882" autoAdjust="0"/>
    <p:restoredTop sz="94660"/>
  </p:normalViewPr>
  <p:slideViewPr>
    <p:cSldViewPr snapToGrid="0">
      <p:cViewPr>
        <p:scale>
          <a:sx n="60" d="100"/>
          <a:sy n="60" d="100"/>
        </p:scale>
        <p:origin x="984" y="2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5.xml"/><Relationship Id="rId69" Type="http://schemas.openxmlformats.org/officeDocument/2006/relationships/presProps" Target="presProps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C3187-F8A7-42DF-B1D1-F18838B025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62CA7-B672-4172-B019-5D15F529A20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microsoft.com/office/2007/relationships/hdphoto" Target="../media/image43.wdp"/><Relationship Id="rId1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1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microsoft.com/office/2007/relationships/hdphoto" Target="../media/image62.wdp"/><Relationship Id="rId1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hdphoto" Target="../media/image77.wdp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image74.wdp"/><Relationship Id="rId3" Type="http://schemas.openxmlformats.org/officeDocument/2006/relationships/image" Target="../media/image73.png"/><Relationship Id="rId2" Type="http://schemas.microsoft.com/office/2007/relationships/hdphoto" Target="../media/image72.wdp"/><Relationship Id="rId1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8.png"/><Relationship Id="rId7" Type="http://schemas.microsoft.com/office/2007/relationships/hdphoto" Target="../media/image77.wdp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image74.wdp"/><Relationship Id="rId3" Type="http://schemas.openxmlformats.org/officeDocument/2006/relationships/image" Target="../media/image73.png"/><Relationship Id="rId2" Type="http://schemas.microsoft.com/office/2007/relationships/hdphoto" Target="../media/image72.wdp"/><Relationship Id="rId1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GIF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8.png"/><Relationship Id="rId7" Type="http://schemas.microsoft.com/office/2007/relationships/hdphoto" Target="../media/image77.wdp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image74.wdp"/><Relationship Id="rId3" Type="http://schemas.openxmlformats.org/officeDocument/2006/relationships/image" Target="../media/image73.png"/><Relationship Id="rId2" Type="http://schemas.microsoft.com/office/2007/relationships/hdphoto" Target="../media/image72.wdp"/><Relationship Id="rId1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8.png"/><Relationship Id="rId7" Type="http://schemas.microsoft.com/office/2007/relationships/hdphoto" Target="../media/image77.wdp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image74.wdp"/><Relationship Id="rId3" Type="http://schemas.openxmlformats.org/officeDocument/2006/relationships/image" Target="../media/image73.png"/><Relationship Id="rId2" Type="http://schemas.microsoft.com/office/2007/relationships/hdphoto" Target="../media/image72.wdp"/><Relationship Id="rId1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8" Type="http://schemas.openxmlformats.org/officeDocument/2006/relationships/image" Target="../media/image78.png"/><Relationship Id="rId7" Type="http://schemas.microsoft.com/office/2007/relationships/hdphoto" Target="../media/image77.wdp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image74.wdp"/><Relationship Id="rId3" Type="http://schemas.openxmlformats.org/officeDocument/2006/relationships/image" Target="../media/image73.png"/><Relationship Id="rId2" Type="http://schemas.microsoft.com/office/2007/relationships/hdphoto" Target="../media/image72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microsoft.com/office/2007/relationships/hdphoto" Target="../media/image82.wdp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1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GIF"/></Relationships>
</file>

<file path=ppt/slides/_rels/slide6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101.wdp"/><Relationship Id="rId5" Type="http://schemas.openxmlformats.org/officeDocument/2006/relationships/image" Target="../media/image100.png"/><Relationship Id="rId4" Type="http://schemas.microsoft.com/office/2007/relationships/hdphoto" Target="../media/image99.wdp"/><Relationship Id="rId3" Type="http://schemas.openxmlformats.org/officeDocument/2006/relationships/image" Target="../media/image98.png"/><Relationship Id="rId2" Type="http://schemas.microsoft.com/office/2007/relationships/hdphoto" Target="../media/image97.wdp"/><Relationship Id="rId1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3.jpeg"/><Relationship Id="rId1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110.wdp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803" y="410126"/>
            <a:ext cx="4345246" cy="62262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07940" y="93266"/>
            <a:ext cx="40152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>
                <a:latin typeface="Cooper Black" panose="0208090404030B020404" pitchFamily="18" charset="0"/>
              </a:rPr>
              <a:t>BAB 7:</a:t>
            </a:r>
            <a:endParaRPr lang="en-US" sz="8800" dirty="0" smtClean="0">
              <a:latin typeface="Cooper Black" panose="0208090404030B0204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8121" y="4068417"/>
            <a:ext cx="4081670" cy="781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26396" y="1539816"/>
            <a:ext cx="75513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 smtClean="0"/>
              <a:t>Udara</a:t>
            </a:r>
            <a:r>
              <a:rPr lang="en-US" sz="13800" b="1" dirty="0" smtClean="0"/>
              <a:t> </a:t>
            </a:r>
            <a:endParaRPr lang="en-US" sz="7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0674" y="3251738"/>
            <a:ext cx="8392424" cy="3197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3788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EKSPERIMEN: MENENTUKAN</a:t>
            </a:r>
            <a:r>
              <a:rPr lang="en-US" sz="3200" b="1" u="sng" dirty="0" smtClean="0"/>
              <a:t> PERATUS OKSIGEN DALAM UDARA</a:t>
            </a:r>
            <a:endParaRPr lang="en-US" sz="3200" b="1" u="sng" dirty="0"/>
          </a:p>
        </p:txBody>
      </p:sp>
      <p:grpSp>
        <p:nvGrpSpPr>
          <p:cNvPr id="23" name="Group 22"/>
          <p:cNvGrpSpPr/>
          <p:nvPr/>
        </p:nvGrpSpPr>
        <p:grpSpPr>
          <a:xfrm>
            <a:off x="1240932" y="932505"/>
            <a:ext cx="9868975" cy="4038740"/>
            <a:chOff x="601549" y="1022657"/>
            <a:chExt cx="11156863" cy="44971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"/>
            <a:srcRect r="19326"/>
            <a:stretch>
              <a:fillRect/>
            </a:stretch>
          </p:blipFill>
          <p:spPr>
            <a:xfrm>
              <a:off x="601549" y="1022657"/>
              <a:ext cx="4268274" cy="449714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r="19114"/>
            <a:stretch>
              <a:fillRect/>
            </a:stretch>
          </p:blipFill>
          <p:spPr>
            <a:xfrm>
              <a:off x="7490139" y="1496157"/>
              <a:ext cx="4268273" cy="402364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762240" y="2351596"/>
              <a:ext cx="1107583" cy="476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 flipV="1">
              <a:off x="3762240" y="4193275"/>
              <a:ext cx="4815090" cy="5151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3762240" y="1586504"/>
              <a:ext cx="4815090" cy="5151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3762240" y="4958367"/>
              <a:ext cx="4686301" cy="9779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3772436" y="3504541"/>
              <a:ext cx="4815090" cy="5151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3772436" y="2847060"/>
              <a:ext cx="4815090" cy="5151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3762240" y="2249766"/>
              <a:ext cx="4815090" cy="5151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971513" y="1671851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5</a:t>
              </a:r>
              <a:endParaRPr lang="en-US" sz="3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95393" y="2300532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4</a:t>
              </a:r>
              <a:endParaRPr lang="en-US" sz="3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95393" y="2944061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3</a:t>
              </a:r>
              <a:endParaRPr lang="en-US" sz="3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58635" y="360313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2</a:t>
              </a:r>
              <a:endParaRPr lang="en-US" sz="3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95393" y="4244791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1</a:t>
              </a:r>
              <a:endParaRPr lang="en-US" sz="3200" dirty="0"/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309094" y="5131017"/>
            <a:ext cx="1249250" cy="66970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867437" y="5195705"/>
            <a:ext cx="9878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Paras air </a:t>
            </a:r>
            <a:r>
              <a:rPr lang="en-US" sz="3200" dirty="0" err="1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meningkat</a:t>
            </a:r>
            <a:r>
              <a:rPr lang="en-US" sz="3200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</a:t>
            </a:r>
            <a:r>
              <a:rPr lang="en-US" sz="3200" dirty="0" err="1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ke</a:t>
            </a:r>
            <a:r>
              <a:rPr lang="en-US" sz="3200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</a:t>
            </a:r>
            <a:r>
              <a:rPr lang="en-US" sz="3200" dirty="0" err="1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aras</a:t>
            </a:r>
            <a:r>
              <a:rPr lang="en-US" sz="3200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</a:t>
            </a:r>
            <a:r>
              <a:rPr lang="en-US" sz="3200" dirty="0" err="1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bertanda</a:t>
            </a:r>
            <a:r>
              <a:rPr lang="en-US" sz="3200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1.</a:t>
            </a:r>
            <a:endParaRPr lang="en-US" sz="3200" dirty="0" smtClean="0"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  <a:p>
            <a:r>
              <a:rPr lang="en-US" sz="3200" dirty="0" err="1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Ini</a:t>
            </a:r>
            <a:r>
              <a:rPr lang="en-US" sz="3200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</a:t>
            </a:r>
            <a:r>
              <a:rPr lang="en-US" sz="3200" dirty="0" err="1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menunjukkan</a:t>
            </a:r>
            <a:r>
              <a:rPr lang="en-US" sz="3200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</a:t>
            </a:r>
            <a:r>
              <a:rPr lang="en-US" sz="3200" dirty="0" err="1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komposisi</a:t>
            </a:r>
            <a:r>
              <a:rPr lang="en-US" sz="3200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</a:t>
            </a:r>
            <a:r>
              <a:rPr lang="en-US" sz="3200" dirty="0" err="1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oksigen</a:t>
            </a:r>
            <a:r>
              <a:rPr lang="en-US" sz="3200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</a:t>
            </a:r>
            <a:r>
              <a:rPr lang="en-US" sz="3200" dirty="0" err="1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adalah</a:t>
            </a:r>
            <a:r>
              <a:rPr lang="en-US" sz="3200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1/5 </a:t>
            </a:r>
            <a:r>
              <a:rPr lang="en-US" sz="3200" dirty="0" err="1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atau</a:t>
            </a:r>
            <a:r>
              <a:rPr lang="en-US" sz="3200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21% </a:t>
            </a:r>
            <a:r>
              <a:rPr lang="en-US" sz="3200" dirty="0" err="1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dalam</a:t>
            </a:r>
            <a:r>
              <a:rPr lang="en-US" sz="3200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</a:t>
            </a:r>
            <a:r>
              <a:rPr lang="en-US" sz="3200" dirty="0" err="1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udara</a:t>
            </a:r>
            <a:r>
              <a:rPr lang="en-US" sz="3200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. </a:t>
            </a:r>
            <a:endParaRPr lang="en-US" sz="3200" dirty="0"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0169" y="356899"/>
            <a:ext cx="6159245" cy="6188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941" y="632565"/>
            <a:ext cx="24212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Nitrogen</a:t>
            </a:r>
            <a:r>
              <a:rPr lang="en-US" sz="3200" dirty="0" smtClean="0"/>
              <a:t> </a:t>
            </a:r>
            <a:r>
              <a:rPr lang="en-US" sz="3200" dirty="0" err="1" smtClean="0"/>
              <a:t>ialah</a:t>
            </a:r>
            <a:r>
              <a:rPr lang="en-US" sz="3200" dirty="0" smtClean="0"/>
              <a:t> gas yang </a:t>
            </a:r>
            <a:r>
              <a:rPr lang="en-US" sz="3200" dirty="0" err="1" smtClean="0"/>
              <a:t>tidak</a:t>
            </a:r>
            <a:r>
              <a:rPr lang="en-US" sz="3200" dirty="0" smtClean="0"/>
              <a:t> </a:t>
            </a:r>
            <a:r>
              <a:rPr lang="en-US" sz="3200" dirty="0" err="1" smtClean="0"/>
              <a:t>aktif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7995634" y="283335"/>
                <a:ext cx="3762777" cy="2268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u="sng" dirty="0" err="1" smtClean="0"/>
                  <a:t>Oksigen</a:t>
                </a:r>
                <a:r>
                  <a:rPr lang="en-US" sz="3200" b="1" u="sng" dirty="0" smtClean="0"/>
                  <a:t> </a:t>
                </a:r>
                <a:r>
                  <a:rPr lang="en-US" sz="3200" dirty="0" err="1" smtClean="0"/>
                  <a:t>adalah</a:t>
                </a:r>
                <a:r>
                  <a:rPr lang="en-US" sz="32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 smtClean="0"/>
                  <a:t> </a:t>
                </a:r>
                <a:r>
                  <a:rPr lang="en-US" sz="3200" dirty="0" err="1" smtClean="0"/>
                  <a:t>dari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kandungan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udara</a:t>
                </a:r>
                <a:r>
                  <a:rPr lang="en-US" sz="3200" dirty="0" smtClean="0"/>
                  <a:t>. </a:t>
                </a:r>
                <a:r>
                  <a:rPr lang="en-US" sz="3200" dirty="0" err="1" smtClean="0"/>
                  <a:t>Sangat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penting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untuk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respirasi</a:t>
                </a:r>
                <a:endParaRPr lang="en-US" sz="32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634" y="283335"/>
                <a:ext cx="3762777" cy="2268121"/>
              </a:xfrm>
              <a:prstGeom prst="rect">
                <a:avLst/>
              </a:prstGeom>
              <a:blipFill rotWithShape="0">
                <a:blip r:embed="rId3"/>
                <a:stretch>
                  <a:fillRect l="-3728" r="-3404" b="-7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429223" y="3513786"/>
            <a:ext cx="3762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/>
              <a:t>K</a:t>
            </a:r>
            <a:r>
              <a:rPr lang="en-US" sz="3200" b="1" u="sng" dirty="0" err="1" smtClean="0"/>
              <a:t>arbon</a:t>
            </a:r>
            <a:r>
              <a:rPr lang="en-US" sz="3200" b="1" u="sng" dirty="0" smtClean="0"/>
              <a:t> </a:t>
            </a:r>
            <a:r>
              <a:rPr lang="en-US" sz="3200" b="1" u="sng" dirty="0" err="1" smtClean="0"/>
              <a:t>dioksida</a:t>
            </a:r>
            <a:r>
              <a:rPr lang="en-US" sz="3200" b="1" u="sng" dirty="0" smtClean="0"/>
              <a:t> </a:t>
            </a:r>
            <a:r>
              <a:rPr lang="en-US" sz="3200" dirty="0" err="1" smtClean="0"/>
              <a:t>penting</a:t>
            </a:r>
            <a:r>
              <a:rPr lang="en-US" sz="3200" dirty="0" smtClean="0"/>
              <a:t>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fotosintesis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03030" y="4266319"/>
            <a:ext cx="29621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Udara</a:t>
            </a:r>
            <a:r>
              <a:rPr lang="en-US" sz="3200" dirty="0" smtClean="0"/>
              <a:t> </a:t>
            </a:r>
            <a:r>
              <a:rPr lang="en-US" sz="3200" dirty="0" err="1" smtClean="0"/>
              <a:t>juga</a:t>
            </a:r>
            <a:r>
              <a:rPr lang="en-US" sz="3200" dirty="0" smtClean="0"/>
              <a:t> </a:t>
            </a:r>
            <a:r>
              <a:rPr lang="en-US" sz="3200" dirty="0" err="1" smtClean="0"/>
              <a:t>mengandungi</a:t>
            </a:r>
            <a:r>
              <a:rPr lang="en-US" sz="3200" dirty="0" smtClean="0"/>
              <a:t> </a:t>
            </a:r>
            <a:r>
              <a:rPr lang="en-US" sz="3200" b="1" u="sng" dirty="0" err="1" smtClean="0"/>
              <a:t>wap</a:t>
            </a:r>
            <a:r>
              <a:rPr lang="en-US" sz="3200" b="1" u="sng" dirty="0" smtClean="0"/>
              <a:t> air, </a:t>
            </a:r>
            <a:r>
              <a:rPr lang="en-US" sz="3200" b="1" u="sng" dirty="0" err="1" smtClean="0"/>
              <a:t>habuk</a:t>
            </a:r>
            <a:r>
              <a:rPr lang="en-US" sz="3200" b="1" u="sng" dirty="0" smtClean="0"/>
              <a:t> </a:t>
            </a:r>
            <a:r>
              <a:rPr lang="en-US" sz="3200" b="1" u="sng" dirty="0" err="1" smtClean="0"/>
              <a:t>dan</a:t>
            </a:r>
            <a:r>
              <a:rPr lang="en-US" sz="3200" b="1" u="sng" dirty="0" smtClean="0"/>
              <a:t> </a:t>
            </a:r>
            <a:r>
              <a:rPr lang="en-US" sz="3200" b="1" u="sng" dirty="0" err="1" smtClean="0"/>
              <a:t>mikroorganisma</a:t>
            </a:r>
            <a:endParaRPr lang="en-US" sz="3200" b="1" u="sng" dirty="0"/>
          </a:p>
        </p:txBody>
      </p:sp>
      <p:sp>
        <p:nvSpPr>
          <p:cNvPr id="9" name="Oval 8"/>
          <p:cNvSpPr/>
          <p:nvPr/>
        </p:nvSpPr>
        <p:spPr>
          <a:xfrm>
            <a:off x="115909" y="4137780"/>
            <a:ext cx="3090930" cy="26830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846" y="852427"/>
            <a:ext cx="6709565" cy="5483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426" y="218940"/>
            <a:ext cx="51901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 err="1" smtClean="0"/>
              <a:t>Membuktikan</a:t>
            </a:r>
            <a:r>
              <a:rPr lang="en-US" sz="6600" b="1" u="sng" dirty="0" smtClean="0"/>
              <a:t> 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udara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mengandungi</a:t>
            </a:r>
            <a:r>
              <a:rPr lang="en-US" sz="6600" b="1" u="sng" dirty="0" err="1" smtClean="0"/>
              <a:t>WAP</a:t>
            </a:r>
            <a:r>
              <a:rPr lang="en-US" sz="6600" b="1" u="sng" dirty="0" smtClean="0"/>
              <a:t> UDARA</a:t>
            </a:r>
            <a:endParaRPr lang="en-US" sz="66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2604" y="3358261"/>
            <a:ext cx="7240718" cy="3158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encrypted-tbn2.gstatic.com/images?q=tbn:ANd9GcS5-Il6wqZK6xXksau3SJJwYJWNnziLA0sq9x8a3xuesXq8meT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71" y="201368"/>
            <a:ext cx="3174464" cy="3174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5836"/>
          <a:stretch>
            <a:fillRect/>
          </a:stretch>
        </p:blipFill>
        <p:spPr>
          <a:xfrm>
            <a:off x="8407083" y="328057"/>
            <a:ext cx="3641150" cy="2943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67426" y="218940"/>
            <a:ext cx="51901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 err="1" smtClean="0"/>
              <a:t>Membuktikan</a:t>
            </a:r>
            <a:r>
              <a:rPr lang="en-US" sz="6600" b="1" u="sng" dirty="0" smtClean="0"/>
              <a:t> 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udara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mengandungi</a:t>
            </a:r>
            <a:r>
              <a:rPr lang="en-US" sz="6600" b="1" u="sng" dirty="0" err="1" smtClean="0"/>
              <a:t>HABUK</a:t>
            </a:r>
            <a:endParaRPr lang="en-US" sz="66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IR CONTAIN MICROORGANIS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375" y="3632679"/>
            <a:ext cx="6193141" cy="2484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079" y="597945"/>
            <a:ext cx="4374334" cy="4277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558344" y="5837885"/>
            <a:ext cx="6976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A</a:t>
            </a:r>
            <a:endParaRPr lang="en-US" sz="6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72885" y="5837885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B</a:t>
            </a:r>
            <a:endParaRPr lang="en-US" sz="6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384406" y="4729889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B</a:t>
            </a:r>
            <a:endParaRPr lang="en-US" sz="6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7426" y="218940"/>
            <a:ext cx="71606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 err="1" smtClean="0"/>
              <a:t>Membuktikan</a:t>
            </a:r>
            <a:r>
              <a:rPr lang="en-US" sz="6600" b="1" u="sng" dirty="0" smtClean="0"/>
              <a:t> 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udara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mengandungi</a:t>
            </a:r>
            <a:r>
              <a:rPr lang="en-US" sz="6600" b="1" dirty="0" smtClean="0"/>
              <a:t> </a:t>
            </a:r>
            <a:r>
              <a:rPr lang="en-US" sz="6600" b="1" u="sng" dirty="0" smtClean="0"/>
              <a:t>MIKROORGANISMA</a:t>
            </a:r>
            <a:endParaRPr lang="en-US" sz="66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578" y="410818"/>
            <a:ext cx="116129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ADAKAH UDARA CAMPURAN???</a:t>
            </a:r>
            <a:endParaRPr lang="en-US" sz="6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7578" y="1323439"/>
            <a:ext cx="119344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YA!!</a:t>
            </a:r>
            <a:endParaRPr lang="en-US" sz="13800" b="1" dirty="0" smtClean="0">
              <a:solidFill>
                <a:srgbClr val="FF0000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en-US" sz="6000" dirty="0" err="1" smtClean="0">
                <a:latin typeface="Berlin Sans FB" panose="020E0602020502020306" pitchFamily="34" charset="0"/>
              </a:rPr>
              <a:t>Komponennya</a:t>
            </a:r>
            <a:r>
              <a:rPr lang="en-US" sz="6000" dirty="0" smtClean="0">
                <a:latin typeface="Berlin Sans FB" panose="020E0602020502020306" pitchFamily="34" charset="0"/>
              </a:rPr>
              <a:t> </a:t>
            </a:r>
            <a:r>
              <a:rPr lang="en-US" sz="6000" dirty="0" err="1" smtClean="0">
                <a:latin typeface="Berlin Sans FB" panose="020E0602020502020306" pitchFamily="34" charset="0"/>
              </a:rPr>
              <a:t>boleh</a:t>
            </a:r>
            <a:r>
              <a:rPr lang="en-US" sz="6000" dirty="0" smtClean="0">
                <a:latin typeface="Berlin Sans FB" panose="020E0602020502020306" pitchFamily="34" charset="0"/>
              </a:rPr>
              <a:t> </a:t>
            </a:r>
            <a:r>
              <a:rPr lang="en-US" sz="6000" dirty="0" err="1" smtClean="0">
                <a:latin typeface="Berlin Sans FB" panose="020E0602020502020306" pitchFamily="34" charset="0"/>
              </a:rPr>
              <a:t>diasingkan</a:t>
            </a:r>
            <a:r>
              <a:rPr lang="en-US" sz="6000" dirty="0" smtClean="0">
                <a:latin typeface="Berlin Sans FB" panose="020E0602020502020306" pitchFamily="34" charset="0"/>
              </a:rPr>
              <a:t> </a:t>
            </a:r>
            <a:r>
              <a:rPr lang="en-US" sz="6000" dirty="0" err="1" smtClean="0">
                <a:latin typeface="Berlin Sans FB" panose="020E0602020502020306" pitchFamily="34" charset="0"/>
              </a:rPr>
              <a:t>secara</a:t>
            </a:r>
            <a:r>
              <a:rPr lang="en-US" sz="6000" dirty="0" smtClean="0">
                <a:latin typeface="Berlin Sans FB" panose="020E0602020502020306" pitchFamily="34" charset="0"/>
              </a:rPr>
              <a:t> </a:t>
            </a:r>
            <a:r>
              <a:rPr lang="en-US" sz="6000" dirty="0" err="1" smtClean="0">
                <a:latin typeface="Berlin Sans FB" panose="020E0602020502020306" pitchFamily="34" charset="0"/>
              </a:rPr>
              <a:t>fizikal</a:t>
            </a:r>
            <a:r>
              <a:rPr lang="en-US" sz="6000" dirty="0" smtClean="0">
                <a:latin typeface="Berlin Sans FB" panose="020E0602020502020306" pitchFamily="34" charset="0"/>
              </a:rPr>
              <a:t> </a:t>
            </a:r>
            <a:endParaRPr lang="en-US" sz="6000" dirty="0" smtClean="0">
              <a:latin typeface="Berlin Sans FB" panose="020E0602020502020306" pitchFamily="34" charset="0"/>
            </a:endParaRPr>
          </a:p>
          <a:p>
            <a:pPr algn="ctr"/>
            <a:r>
              <a:rPr lang="en-US" sz="5400" b="1" dirty="0" smtClean="0">
                <a:solidFill>
                  <a:schemeClr val="accent5">
                    <a:lumMod val="75000"/>
                  </a:schemeClr>
                </a:solidFill>
                <a:latin typeface="Berlin Sans FB" panose="020E0602020502020306" pitchFamily="34" charset="0"/>
              </a:rPr>
              <a:t>(PENYULINGAN BERPERINGKAT) </a:t>
            </a:r>
            <a:endParaRPr lang="en-US" sz="9600" b="1" dirty="0">
              <a:solidFill>
                <a:schemeClr val="accent5">
                  <a:lumMod val="75000"/>
                </a:schemeClr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without 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b="10506"/>
          <a:stretch>
            <a:fillRect/>
          </a:stretch>
        </p:blipFill>
        <p:spPr>
          <a:xfrm>
            <a:off x="6038381" y="2257962"/>
            <a:ext cx="5713527" cy="3554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1992066"/>
            <a:ext cx="6714072" cy="3820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4411" y="291372"/>
            <a:ext cx="6462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 smtClean="0"/>
              <a:t>Tanpa</a:t>
            </a:r>
            <a:r>
              <a:rPr lang="en-US" sz="9600" b="1" dirty="0" smtClean="0"/>
              <a:t> </a:t>
            </a:r>
            <a:r>
              <a:rPr lang="en-US" sz="9600" b="1" dirty="0" err="1" smtClean="0"/>
              <a:t>udara</a:t>
            </a:r>
            <a:endParaRPr lang="en-US" sz="9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4921" y="470424"/>
            <a:ext cx="65424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/>
              <a:t>KEPENTINGAN GAS</a:t>
            </a:r>
            <a:endParaRPr lang="en-US" sz="8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86910" y="223861"/>
            <a:ext cx="433387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9600" b="1" dirty="0" smtClean="0"/>
              <a:t>O	</a:t>
            </a:r>
            <a:r>
              <a:rPr lang="en-US" sz="9600" b="1" dirty="0" err="1" smtClean="0"/>
              <a:t>ksigen</a:t>
            </a:r>
            <a:endParaRPr lang="en-US" sz="9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78504" y="2765255"/>
            <a:ext cx="7041608" cy="1323439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000" b="1" dirty="0" err="1"/>
              <a:t>K</a:t>
            </a:r>
            <a:r>
              <a:rPr lang="en-US" sz="8000" b="1" dirty="0" err="1" smtClean="0"/>
              <a:t>arbon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dioksida</a:t>
            </a:r>
            <a:endParaRPr lang="en-US" sz="8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8295" y="4739428"/>
            <a:ext cx="4510209" cy="1569660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9600" b="1" dirty="0" smtClean="0"/>
              <a:t>nitrogen</a:t>
            </a:r>
            <a:endParaRPr lang="en-US" sz="9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02058" y="4748479"/>
            <a:ext cx="5014514" cy="1569660"/>
          </a:xfrm>
          <a:prstGeom prst="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chemeClr val="tx1"/>
                </a:solidFill>
              </a:rPr>
              <a:t>Gas nadir</a:t>
            </a:r>
            <a:endParaRPr lang="en-US" sz="9600" b="1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035826" y="834889"/>
            <a:ext cx="2676939" cy="122931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38574" y="3420715"/>
            <a:ext cx="2548973" cy="15691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040835" y="3420715"/>
            <a:ext cx="236095" cy="12042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93095" y="2723984"/>
            <a:ext cx="885409" cy="5028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436" y="631721"/>
            <a:ext cx="5796075" cy="5981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91203" y="2206889"/>
            <a:ext cx="1943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91203" y="3711839"/>
            <a:ext cx="1524000" cy="87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7857755">
            <a:off x="4954260" y="2549825"/>
            <a:ext cx="3745508" cy="3129973"/>
          </a:xfrm>
          <a:prstGeom prst="arc">
            <a:avLst>
              <a:gd name="adj1" fmla="val 16408454"/>
              <a:gd name="adj2" fmla="val 381599"/>
            </a:avLst>
          </a:prstGeom>
          <a:ln w="571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6866814">
            <a:off x="7096144" y="2715339"/>
            <a:ext cx="2076319" cy="2489537"/>
          </a:xfrm>
          <a:prstGeom prst="arc">
            <a:avLst>
              <a:gd name="adj1" fmla="val 15770834"/>
              <a:gd name="adj2" fmla="val 20914711"/>
            </a:avLst>
          </a:prstGeom>
          <a:ln w="571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5377" y="610468"/>
            <a:ext cx="4842159" cy="186204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11500" b="1" dirty="0" err="1" smtClean="0"/>
              <a:t>oksigen</a:t>
            </a:r>
            <a:endParaRPr lang="en-US" sz="8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71442" y="3103853"/>
            <a:ext cx="43476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gency FB" panose="020B0503020202020204" pitchFamily="34" charset="0"/>
              </a:rPr>
              <a:t>K</a:t>
            </a:r>
            <a:r>
              <a:rPr lang="en-US" sz="6000" b="1" dirty="0" err="1" smtClean="0">
                <a:latin typeface="Agency FB" panose="020B0503020202020204" pitchFamily="34" charset="0"/>
              </a:rPr>
              <a:t>arbon</a:t>
            </a:r>
            <a:r>
              <a:rPr lang="en-US" sz="6000" b="1" dirty="0" smtClean="0">
                <a:latin typeface="Agency FB" panose="020B0503020202020204" pitchFamily="34" charset="0"/>
              </a:rPr>
              <a:t> </a:t>
            </a:r>
            <a:r>
              <a:rPr lang="en-US" sz="6000" b="1" dirty="0" err="1" smtClean="0">
                <a:latin typeface="Agency FB" panose="020B0503020202020204" pitchFamily="34" charset="0"/>
              </a:rPr>
              <a:t>dioksida</a:t>
            </a:r>
            <a:endParaRPr lang="en-US" sz="4800" b="1" dirty="0"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1405" y="3803567"/>
            <a:ext cx="3172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Agency FB" panose="020B0503020202020204" pitchFamily="34" charset="0"/>
              </a:rPr>
              <a:t>Wap</a:t>
            </a:r>
            <a:r>
              <a:rPr lang="en-US" sz="5400" b="1" dirty="0" smtClean="0">
                <a:latin typeface="Agency FB" panose="020B0503020202020204" pitchFamily="34" charset="0"/>
              </a:rPr>
              <a:t> air</a:t>
            </a:r>
            <a:endParaRPr lang="en-US" sz="4400" b="1" dirty="0">
              <a:latin typeface="Agency FB" panose="020B0503020202020204" pitchFamily="34" charset="0"/>
            </a:endParaRPr>
          </a:p>
        </p:txBody>
      </p:sp>
      <p:sp>
        <p:nvSpPr>
          <p:cNvPr id="11" name="Circular Arrow 10"/>
          <p:cNvSpPr/>
          <p:nvPr/>
        </p:nvSpPr>
        <p:spPr>
          <a:xfrm>
            <a:off x="4572001" y="514525"/>
            <a:ext cx="3829049" cy="309716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093474"/>
              <a:gd name="adj5" fmla="val 125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639" y="5168513"/>
            <a:ext cx="3906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u="sng" dirty="0" smtClean="0"/>
              <a:t>- </a:t>
            </a:r>
            <a:r>
              <a:rPr lang="en-US" sz="7200" b="1" u="sng" dirty="0" err="1" smtClean="0"/>
              <a:t>respirasi</a:t>
            </a:r>
            <a:endParaRPr lang="en-US" sz="7200" b="1" u="sng" dirty="0"/>
          </a:p>
        </p:txBody>
      </p:sp>
      <p:sp>
        <p:nvSpPr>
          <p:cNvPr id="12" name="Oval 11"/>
          <p:cNvSpPr/>
          <p:nvPr/>
        </p:nvSpPr>
        <p:spPr>
          <a:xfrm>
            <a:off x="172591" y="4974154"/>
            <a:ext cx="4916557" cy="16392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116" y="173146"/>
            <a:ext cx="4842159" cy="186204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11500" b="1" dirty="0" err="1" smtClean="0"/>
              <a:t>oksigen</a:t>
            </a:r>
            <a:endParaRPr lang="en-US" sz="8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0019" y="58135"/>
            <a:ext cx="5110170" cy="276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285285" y="2663687"/>
            <a:ext cx="5330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 smtClean="0"/>
              <a:t>Pembakaran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enjin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roket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37" y="2236592"/>
            <a:ext cx="3833664" cy="2146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37" y="4741900"/>
            <a:ext cx="3833664" cy="201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36468" y="4261676"/>
            <a:ext cx="6651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Kimpalan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pemotongan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logam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505700" y="4161244"/>
            <a:ext cx="3921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 err="1" smtClean="0"/>
              <a:t>Penyediaan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sebatian</a:t>
            </a:r>
            <a:endParaRPr lang="en-US" sz="4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5455" t="35961" r="50175" b="19449"/>
          <a:stretch>
            <a:fillRect/>
          </a:stretch>
        </p:blipFill>
        <p:spPr>
          <a:xfrm>
            <a:off x="6707053" y="3310018"/>
            <a:ext cx="1869745" cy="3261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8045" y="1163319"/>
            <a:ext cx="4824052" cy="54664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836" y="810531"/>
            <a:ext cx="3797386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err="1" smtClean="0"/>
              <a:t>Oksigen</a:t>
            </a:r>
            <a:endParaRPr lang="en-US" sz="4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/>
              <a:t>K</a:t>
            </a:r>
            <a:r>
              <a:rPr lang="en-US" sz="4000" dirty="0" err="1" smtClean="0"/>
              <a:t>arbon</a:t>
            </a:r>
            <a:r>
              <a:rPr lang="en-US" sz="4000" dirty="0" smtClean="0"/>
              <a:t> </a:t>
            </a:r>
            <a:r>
              <a:rPr lang="en-US" sz="4000" dirty="0" err="1" smtClean="0"/>
              <a:t>dioksida</a:t>
            </a:r>
            <a:endParaRPr lang="en-US" sz="4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/>
              <a:t>Nitrogen </a:t>
            </a:r>
            <a:endParaRPr lang="en-US" sz="4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 smtClean="0"/>
              <a:t>Gas nadir</a:t>
            </a:r>
            <a:endParaRPr lang="en-US" sz="5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/>
              <a:t>Helium </a:t>
            </a:r>
            <a:endParaRPr lang="en-US" sz="4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 smtClean="0"/>
              <a:t>Neon </a:t>
            </a:r>
            <a:endParaRPr lang="en-US" sz="5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 smtClean="0"/>
              <a:t>Argon</a:t>
            </a:r>
            <a:endParaRPr lang="en-US" sz="5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 err="1" smtClean="0"/>
              <a:t>Kripton</a:t>
            </a:r>
            <a:endParaRPr lang="en-US" sz="54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186065" y="1263421"/>
            <a:ext cx="5765361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 smtClean="0"/>
              <a:t>Xenon  </a:t>
            </a:r>
            <a:endParaRPr lang="en-US" sz="4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 smtClean="0"/>
              <a:t>Kitar</a:t>
            </a:r>
            <a:r>
              <a:rPr lang="en-US" sz="4000" dirty="0" smtClean="0"/>
              <a:t> </a:t>
            </a:r>
            <a:r>
              <a:rPr lang="en-US" sz="4000" dirty="0" err="1" smtClean="0"/>
              <a:t>karbon</a:t>
            </a:r>
            <a:endParaRPr lang="en-US" sz="4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 smtClean="0"/>
              <a:t>Kitar</a:t>
            </a:r>
            <a:r>
              <a:rPr lang="en-US" sz="4000" dirty="0" smtClean="0"/>
              <a:t> </a:t>
            </a:r>
            <a:r>
              <a:rPr lang="en-US" sz="4000" dirty="0" err="1" smtClean="0"/>
              <a:t>oksigen</a:t>
            </a:r>
            <a:endParaRPr lang="en-US" sz="4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 err="1" smtClean="0"/>
              <a:t>Pemanasan</a:t>
            </a:r>
            <a:r>
              <a:rPr lang="en-US" sz="5400" b="1" dirty="0" smtClean="0"/>
              <a:t> global</a:t>
            </a:r>
            <a:endParaRPr lang="en-US" sz="5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 err="1" smtClean="0"/>
              <a:t>Kesan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rumah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hijau</a:t>
            </a:r>
            <a:endParaRPr lang="en-US" sz="5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 smtClean="0"/>
              <a:t>Pembakaran</a:t>
            </a:r>
            <a:endParaRPr lang="en-US" sz="4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 smtClean="0"/>
              <a:t>Alat</a:t>
            </a:r>
            <a:r>
              <a:rPr lang="en-US" sz="4000" dirty="0" smtClean="0"/>
              <a:t> </a:t>
            </a:r>
            <a:r>
              <a:rPr lang="en-US" sz="4000" dirty="0" err="1" smtClean="0"/>
              <a:t>pemadam</a:t>
            </a:r>
            <a:r>
              <a:rPr lang="en-US" sz="4000" dirty="0" smtClean="0"/>
              <a:t> </a:t>
            </a:r>
            <a:r>
              <a:rPr lang="en-US" sz="4000" dirty="0" err="1" smtClean="0"/>
              <a:t>api</a:t>
            </a:r>
            <a:endParaRPr lang="en-US" sz="4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 smtClean="0"/>
              <a:t>Pencemaran</a:t>
            </a:r>
            <a:r>
              <a:rPr lang="en-US" sz="4000" dirty="0" smtClean="0"/>
              <a:t> </a:t>
            </a:r>
            <a:r>
              <a:rPr lang="en-US" sz="4000" dirty="0" err="1" smtClean="0"/>
              <a:t>udara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189024" y="133976"/>
            <a:ext cx="88402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K</a:t>
            </a:r>
            <a:r>
              <a:rPr lang="en-US" sz="8800" b="1" dirty="0" smtClean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n-US" sz="88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</a:t>
            </a:r>
            <a:r>
              <a:rPr lang="en-US" sz="8800" b="1" dirty="0" smtClean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</a:t>
            </a:r>
            <a:r>
              <a:rPr lang="en-US" sz="8800" b="1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</a:t>
            </a:r>
            <a:r>
              <a:rPr lang="en-US" sz="8800" b="1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  <a:r>
              <a:rPr lang="en-US" sz="8800" b="1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8800" b="1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n-US" sz="8800" b="1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cs typeface="Aharoni" panose="02010803020104030203" pitchFamily="2" charset="-79"/>
              </a:rPr>
              <a:t>(page 195)</a:t>
            </a:r>
            <a:endParaRPr lang="en-US" sz="2800" b="1" dirty="0">
              <a:solidFill>
                <a:schemeClr val="bg1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2334" y="145757"/>
            <a:ext cx="3237884" cy="36675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417" y="225702"/>
            <a:ext cx="7041608" cy="1323439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000" b="1" dirty="0" err="1"/>
              <a:t>K</a:t>
            </a:r>
            <a:r>
              <a:rPr lang="en-US" sz="8000" b="1" dirty="0" err="1" smtClean="0"/>
              <a:t>arbon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dioksida</a:t>
            </a:r>
            <a:endParaRPr lang="en-US" sz="8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4741"/>
            <a:ext cx="5287617" cy="3737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01363" y="4876975"/>
            <a:ext cx="3816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 smtClean="0"/>
              <a:t>Penghasilan</a:t>
            </a:r>
            <a:r>
              <a:rPr lang="en-US" sz="3600" b="1" dirty="0" smtClean="0"/>
              <a:t> air </a:t>
            </a:r>
            <a:r>
              <a:rPr lang="en-US" sz="3600" b="1" dirty="0" err="1" smtClean="0"/>
              <a:t>berkarbonat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16557" y="2011361"/>
            <a:ext cx="3816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 smtClean="0"/>
              <a:t>Alat</a:t>
            </a:r>
            <a:r>
              <a:rPr lang="en-US" sz="3600" b="1" dirty="0" smtClean="0"/>
              <a:t> </a:t>
            </a:r>
            <a:endParaRPr lang="en-US" sz="3600" b="1" dirty="0" smtClean="0"/>
          </a:p>
          <a:p>
            <a:r>
              <a:rPr lang="en-US" sz="3600" b="1" dirty="0" err="1" smtClean="0"/>
              <a:t>pemadam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api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752663"/>
            <a:ext cx="5263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b="1" dirty="0" err="1" smtClean="0"/>
              <a:t>Fotosintesis</a:t>
            </a:r>
            <a:r>
              <a:rPr lang="en-US" sz="5400" b="1" dirty="0" smtClean="0"/>
              <a:t> 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760" y="3813313"/>
            <a:ext cx="4170587" cy="3044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417" y="225702"/>
            <a:ext cx="4146200" cy="1323439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tx1"/>
                </a:solidFill>
              </a:rPr>
              <a:t>Nitrogen 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417" y="5656082"/>
            <a:ext cx="4358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/>
              <a:t>Kitar</a:t>
            </a:r>
            <a:r>
              <a:rPr lang="en-US" sz="5400" b="1" dirty="0" smtClean="0"/>
              <a:t> nitrogen</a:t>
            </a:r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96879" y="5265277"/>
            <a:ext cx="4386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/>
              <a:t>Asid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Nitrik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dan</a:t>
            </a:r>
            <a:r>
              <a:rPr lang="en-US" sz="5400" b="1" dirty="0" smtClean="0"/>
              <a:t> ammonia</a:t>
            </a:r>
            <a:endParaRPr lang="en-US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13679" y="102590"/>
            <a:ext cx="58926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/>
              <a:t>Agen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penyejuk</a:t>
            </a:r>
            <a:endParaRPr lang="en-US" sz="6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9738"/>
          <a:stretch>
            <a:fillRect/>
          </a:stretch>
        </p:blipFill>
        <p:spPr>
          <a:xfrm>
            <a:off x="7907627" y="1210586"/>
            <a:ext cx="4130987" cy="3747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6993" r="31137"/>
          <a:stretch>
            <a:fillRect/>
          </a:stretch>
        </p:blipFill>
        <p:spPr>
          <a:xfrm>
            <a:off x="4623515" y="3900293"/>
            <a:ext cx="1313646" cy="2729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7566" r="25955"/>
          <a:stretch>
            <a:fillRect/>
          </a:stretch>
        </p:blipFill>
        <p:spPr>
          <a:xfrm>
            <a:off x="6131507" y="2087930"/>
            <a:ext cx="1776120" cy="3325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17" y="1745236"/>
            <a:ext cx="4524282" cy="3406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7808" y="2195883"/>
            <a:ext cx="4082000" cy="408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417" y="225702"/>
            <a:ext cx="4209807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tx1"/>
                </a:solidFill>
              </a:rPr>
              <a:t>Gas nadir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45567" y="4926737"/>
            <a:ext cx="6147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Helium </a:t>
            </a:r>
            <a:r>
              <a:rPr lang="en-US" sz="5400" b="1" dirty="0" err="1" smtClean="0"/>
              <a:t>dalam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belon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udara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panas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83" y="1781443"/>
            <a:ext cx="2546775" cy="3267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15955" y="4926737"/>
            <a:ext cx="54647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Argon </a:t>
            </a:r>
            <a:r>
              <a:rPr lang="en-US" sz="5400" b="1" dirty="0" err="1" smtClean="0"/>
              <a:t>untuk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mengisi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mentol</a:t>
            </a:r>
            <a:endParaRPr lang="en-US" sz="5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712" y="1060580"/>
            <a:ext cx="4460669" cy="334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381904" y="183417"/>
            <a:ext cx="7837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Gas Neon </a:t>
            </a:r>
            <a:r>
              <a:rPr lang="en-US" sz="5400" b="1" dirty="0" err="1" smtClean="0"/>
              <a:t>dalam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lampu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iklan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1392" y="205828"/>
            <a:ext cx="7980608" cy="646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5073825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KITAR </a:t>
            </a:r>
            <a:endParaRPr lang="en-US" sz="80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8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KARBON</a:t>
            </a:r>
            <a:endParaRPr lang="en-US" sz="80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200" b="1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MENYERAP </a:t>
            </a:r>
            <a:r>
              <a:rPr lang="en-US" sz="2400" u="sng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K</a:t>
            </a:r>
            <a:r>
              <a:rPr lang="en-US" sz="24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ARBON DIOKSIDA</a:t>
            </a:r>
            <a:endParaRPr lang="en-US" sz="2400" u="sng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Fotosintesis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r>
              <a:rPr lang="en-US" sz="3200" b="1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MEMBEBASKAN</a:t>
            </a:r>
            <a:endParaRPr lang="en-US" sz="3200" b="1" u="sng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r>
              <a:rPr lang="en-US" sz="24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</a:t>
            </a:r>
            <a:r>
              <a:rPr lang="en-US" sz="2400" u="sng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K</a:t>
            </a:r>
            <a:r>
              <a:rPr lang="en-US" sz="24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ARBON DIOKSIDA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Respirasi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Penguraian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Pembakaran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endParaRPr lang="en-US" sz="2400" dirty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endParaRPr lang="en-US" sz="2400" dirty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1392" y="205828"/>
            <a:ext cx="7980608" cy="646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/>
          <p:cNvSpPr/>
          <p:nvPr/>
        </p:nvSpPr>
        <p:spPr>
          <a:xfrm>
            <a:off x="170198" y="5693095"/>
            <a:ext cx="4340180" cy="118940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rved Left Arrow 4"/>
          <p:cNvSpPr/>
          <p:nvPr/>
        </p:nvSpPr>
        <p:spPr>
          <a:xfrm>
            <a:off x="3232598" y="1352282"/>
            <a:ext cx="1390918" cy="4340180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198" y="-5417"/>
            <a:ext cx="5073825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KITAR </a:t>
            </a:r>
            <a:endParaRPr lang="en-US" sz="80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8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KARBON</a:t>
            </a:r>
            <a:endParaRPr lang="en-US" sz="80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200" b="1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MENYERAP </a:t>
            </a:r>
            <a:r>
              <a:rPr lang="en-US" sz="2400" u="sng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K</a:t>
            </a:r>
            <a:r>
              <a:rPr lang="en-US" sz="24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ARBON DIOKSIDA</a:t>
            </a:r>
            <a:endParaRPr lang="en-US" sz="2400" u="sng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Fotosintesis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r>
              <a:rPr lang="en-US" sz="3200" b="1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MEMBEBASKAN</a:t>
            </a:r>
            <a:endParaRPr lang="en-US" sz="3200" b="1" u="sng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r>
              <a:rPr lang="en-US" sz="24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</a:t>
            </a:r>
            <a:r>
              <a:rPr lang="en-US" sz="2400" u="sng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K</a:t>
            </a:r>
            <a:r>
              <a:rPr lang="en-US" sz="24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ARBON DIOKSIDA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Respirasi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Penguraian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Pembakaran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endParaRPr lang="en-US" sz="2400" dirty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r>
              <a:rPr lang="en-US" sz="2400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 </a:t>
            </a: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Kitar</a:t>
            </a:r>
            <a:r>
              <a:rPr lang="en-US" sz="2400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</a:t>
            </a: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karbon</a:t>
            </a:r>
            <a:r>
              <a:rPr lang="en-US" sz="2400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</a:t>
            </a: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mengekalkan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r>
              <a:rPr lang="en-US" sz="2400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   </a:t>
            </a: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jumlah</a:t>
            </a:r>
            <a:r>
              <a:rPr lang="en-US" sz="2400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</a:t>
            </a: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karbon</a:t>
            </a:r>
            <a:r>
              <a:rPr lang="en-US" sz="2400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</a:t>
            </a: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dioksida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endParaRPr lang="en-US" sz="2400" dirty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7775" y="0"/>
            <a:ext cx="504422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KITAR OKSIGEN</a:t>
            </a:r>
            <a:endParaRPr lang="en-US" sz="80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r"/>
            <a:r>
              <a:rPr lang="en-US" sz="32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MEMERLUKAN OKSIGEN</a:t>
            </a:r>
            <a:endParaRPr lang="en-US" sz="3200" u="sng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 algn="r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Respirasi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 algn="r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Pembakaran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 algn="r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Pengaratan</a:t>
            </a:r>
            <a:r>
              <a:rPr lang="en-US" sz="2400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 algn="r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Pereputana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algn="r"/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algn="r"/>
            <a:r>
              <a:rPr lang="en-US" sz="3200" b="1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MEMBEBASKAN </a:t>
            </a:r>
            <a:r>
              <a:rPr lang="en-US" sz="32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OKSIGEN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 algn="r">
              <a:buFontTx/>
              <a:buChar char="-"/>
            </a:pPr>
            <a:r>
              <a:rPr lang="en-US" sz="2400" dirty="0" err="1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F</a:t>
            </a: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otosintesis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endParaRPr lang="en-US" sz="2400" dirty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1026" name="Picture 2" descr="Image result for oxygen cycl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23857" r="1971" b="5721"/>
          <a:stretch>
            <a:fillRect/>
          </a:stretch>
        </p:blipFill>
        <p:spPr bwMode="auto">
          <a:xfrm>
            <a:off x="107687" y="171904"/>
            <a:ext cx="7273989" cy="513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028" y="5537915"/>
            <a:ext cx="630653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Sangat</a:t>
            </a:r>
            <a:r>
              <a:rPr lang="en-US" sz="6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penting</a:t>
            </a:r>
            <a:r>
              <a:rPr lang="en-US" sz="6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!!!</a:t>
            </a:r>
            <a:endParaRPr lang="en-US" sz="60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Oval 5"/>
          <p:cNvSpPr/>
          <p:nvPr/>
        </p:nvSpPr>
        <p:spPr>
          <a:xfrm>
            <a:off x="7481634" y="4360992"/>
            <a:ext cx="3644721" cy="18931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rved Down Arrow 6"/>
          <p:cNvSpPr/>
          <p:nvPr/>
        </p:nvSpPr>
        <p:spPr>
          <a:xfrm rot="19266918">
            <a:off x="6367945" y="4728300"/>
            <a:ext cx="1196379" cy="58327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mph" presetSubtype="2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xygen cycl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23857" r="1971" b="5721"/>
          <a:stretch>
            <a:fillRect/>
          </a:stretch>
        </p:blipFill>
        <p:spPr bwMode="auto">
          <a:xfrm>
            <a:off x="107687" y="171904"/>
            <a:ext cx="7273989" cy="513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028" y="5537915"/>
            <a:ext cx="6077305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SILA HARGAI..!!!!</a:t>
            </a:r>
            <a:endParaRPr lang="en-US" sz="60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Oval 5"/>
          <p:cNvSpPr/>
          <p:nvPr/>
        </p:nvSpPr>
        <p:spPr>
          <a:xfrm>
            <a:off x="7481634" y="4360992"/>
            <a:ext cx="3644721" cy="18931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rved Down Arrow 6"/>
          <p:cNvSpPr/>
          <p:nvPr/>
        </p:nvSpPr>
        <p:spPr>
          <a:xfrm rot="19266918">
            <a:off x="6367945" y="4728300"/>
            <a:ext cx="1196379" cy="58327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7775" y="0"/>
            <a:ext cx="504422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KITAR OKSIGEN</a:t>
            </a:r>
            <a:endParaRPr lang="en-US" sz="80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r"/>
            <a:r>
              <a:rPr lang="en-US" sz="32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MEMERLUKAN OKSIGEN</a:t>
            </a:r>
            <a:endParaRPr lang="en-US" sz="3200" u="sng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 algn="r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Respirasi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 algn="r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Pembakaran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 algn="r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Pengaratan</a:t>
            </a:r>
            <a:r>
              <a:rPr lang="en-US" sz="2400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 algn="r">
              <a:buFontTx/>
              <a:buChar char="-"/>
            </a:pP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Pereputana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algn="r"/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algn="r"/>
            <a:r>
              <a:rPr lang="en-US" sz="3200" b="1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MEMBEBASKAN </a:t>
            </a:r>
            <a:r>
              <a:rPr lang="en-US" sz="32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OKSIGEN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 algn="r">
              <a:buFontTx/>
              <a:buChar char="-"/>
            </a:pPr>
            <a:r>
              <a:rPr lang="en-US" sz="2400" dirty="0" err="1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F</a:t>
            </a:r>
            <a:r>
              <a:rPr lang="en-US" sz="2400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otosintesis</a:t>
            </a: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endParaRPr lang="en-US" sz="2400" dirty="0" smtClean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342900" indent="-342900">
              <a:buFontTx/>
              <a:buChar char="-"/>
            </a:pPr>
            <a:endParaRPr lang="en-US" sz="2400" dirty="0"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mph" presetSubtype="2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4069" y="238539"/>
            <a:ext cx="614415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LANGKAH</a:t>
            </a:r>
            <a:r>
              <a:rPr lang="en-US" sz="6600" b="1" baseline="30000" dirty="0" smtClean="0"/>
              <a:t>2</a:t>
            </a:r>
            <a:r>
              <a:rPr lang="en-US" sz="6600" b="1" dirty="0" smtClean="0"/>
              <a:t> MENGELAKKAN </a:t>
            </a:r>
            <a:r>
              <a:rPr lang="en-US" sz="5400" b="1" dirty="0" smtClean="0"/>
              <a:t>GANGGUAN </a:t>
            </a:r>
            <a:endParaRPr lang="en-US" sz="5400" b="1" dirty="0" smtClean="0"/>
          </a:p>
          <a:p>
            <a:r>
              <a:rPr lang="en-US" sz="5400" b="1" dirty="0" smtClean="0"/>
              <a:t>KEPADA KITAR KARBON DAN </a:t>
            </a:r>
            <a:endParaRPr lang="en-US" sz="5400" b="1" dirty="0" smtClean="0"/>
          </a:p>
          <a:p>
            <a:r>
              <a:rPr lang="en-US" sz="5400" b="1" dirty="0" smtClean="0"/>
              <a:t>KITAR OKSIGEN</a:t>
            </a:r>
            <a:endParaRPr lang="en-US" sz="5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8577" y="528034"/>
            <a:ext cx="6883423" cy="5576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7" b="96813" l="498" r="9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6822" y="1944383"/>
            <a:ext cx="4146931" cy="5178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78339"/>
            <a:ext cx="7805577" cy="5241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3837"/>
          <a:stretch>
            <a:fillRect/>
          </a:stretch>
        </p:blipFill>
        <p:spPr>
          <a:xfrm>
            <a:off x="5086773" y="378340"/>
            <a:ext cx="7105227" cy="5241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-145774" y="5805571"/>
            <a:ext cx="12062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PENCEMARAN UDARA= </a:t>
            </a:r>
            <a:r>
              <a:rPr lang="en-US" sz="3800" b="1" dirty="0" err="1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K</a:t>
            </a:r>
            <a:r>
              <a:rPr lang="en-US" sz="3800" b="1" dirty="0" err="1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arbon</a:t>
            </a:r>
            <a:r>
              <a:rPr lang="en-US" sz="3800" b="1" dirty="0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dioksida</a:t>
            </a:r>
            <a:r>
              <a:rPr lang="en-US" sz="3800" b="1" dirty="0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3800" b="1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MENINGKAT</a:t>
            </a:r>
            <a:endParaRPr lang="en-US" sz="3800" b="1" u="sng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0837"/>
            <a:ext cx="6851614" cy="539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927"/>
          <a:stretch>
            <a:fillRect/>
          </a:stretch>
        </p:blipFill>
        <p:spPr>
          <a:xfrm>
            <a:off x="6040192" y="430837"/>
            <a:ext cx="6151808" cy="539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8168" y="5821987"/>
            <a:ext cx="12176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Penebangan</a:t>
            </a:r>
            <a:r>
              <a:rPr lang="en-US" sz="4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4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pokok</a:t>
            </a:r>
            <a:r>
              <a:rPr lang="en-US" sz="4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= </a:t>
            </a:r>
            <a:r>
              <a:rPr lang="en-US" sz="4800" b="1" dirty="0" err="1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oksigen</a:t>
            </a:r>
            <a:r>
              <a:rPr lang="en-US" sz="4800" b="1" dirty="0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4800" b="1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BERKURANG</a:t>
            </a:r>
            <a:endParaRPr lang="en-US" sz="4800" b="1" u="sng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3142" y="1275477"/>
            <a:ext cx="6047973" cy="54633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0609" y="489397"/>
            <a:ext cx="1201412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/>
              <a:t>Di </a:t>
            </a:r>
            <a:r>
              <a:rPr lang="en-US" sz="11500" b="1" dirty="0" err="1" smtClean="0"/>
              <a:t>manakah</a:t>
            </a:r>
            <a:r>
              <a:rPr lang="en-US" sz="11500" b="1" dirty="0" smtClean="0"/>
              <a:t> </a:t>
            </a:r>
            <a:r>
              <a:rPr lang="en-US" sz="11500" b="1" dirty="0" err="1" smtClean="0"/>
              <a:t>udara</a:t>
            </a:r>
            <a:r>
              <a:rPr lang="en-US" sz="11500" b="1" dirty="0" smtClean="0"/>
              <a:t>?</a:t>
            </a:r>
            <a:endParaRPr lang="en-US" sz="11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4758" y="4324689"/>
            <a:ext cx="10343045" cy="1938992"/>
          </a:xfrm>
          <a:prstGeom prst="rect">
            <a:avLst/>
          </a:prstGeom>
          <a:solidFill>
            <a:srgbClr val="FFFF00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PUNCA GANGGUAN KITAR KARBON DAN KITAR OKSIGEN</a:t>
            </a:r>
            <a:endParaRPr lang="en-US" sz="6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2699" t="24094" r="47483" b="14773"/>
          <a:stretch>
            <a:fillRect/>
          </a:stretch>
        </p:blipFill>
        <p:spPr>
          <a:xfrm>
            <a:off x="141668" y="391563"/>
            <a:ext cx="6084612" cy="3001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092" t="24626" r="47286" b="13086"/>
          <a:stretch>
            <a:fillRect/>
          </a:stretch>
        </p:blipFill>
        <p:spPr>
          <a:xfrm>
            <a:off x="6226280" y="391562"/>
            <a:ext cx="5942255" cy="3001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mph" presetSubtype="2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440" y="373487"/>
            <a:ext cx="1092451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u="sng" dirty="0" smtClean="0"/>
              <a:t>KESAN GANGGUAN</a:t>
            </a:r>
            <a:r>
              <a:rPr lang="en-US" sz="8800" b="1" dirty="0" smtClean="0"/>
              <a:t>:</a:t>
            </a:r>
            <a:endParaRPr lang="en-US" sz="8800" b="1" dirty="0" smtClean="0"/>
          </a:p>
          <a:p>
            <a:pPr marL="342900" indent="-342900">
              <a:buAutoNum type="arabicPeriod"/>
            </a:pPr>
            <a:r>
              <a:rPr lang="en-US" sz="8000" b="1" dirty="0" err="1" smtClean="0">
                <a:solidFill>
                  <a:srgbClr val="FF0000"/>
                </a:solidFill>
              </a:rPr>
              <a:t>Pemanasan</a:t>
            </a:r>
            <a:r>
              <a:rPr lang="en-US" sz="8000" b="1" dirty="0" smtClean="0">
                <a:solidFill>
                  <a:srgbClr val="FF0000"/>
                </a:solidFill>
              </a:rPr>
              <a:t> global</a:t>
            </a:r>
            <a:endParaRPr lang="en-US" sz="8000" b="1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8000" b="1" dirty="0" err="1" smtClean="0">
                <a:solidFill>
                  <a:schemeClr val="accent6">
                    <a:lumMod val="75000"/>
                  </a:schemeClr>
                </a:solidFill>
              </a:rPr>
              <a:t>Kesan</a:t>
            </a:r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8000" b="1" dirty="0" err="1" smtClean="0">
                <a:solidFill>
                  <a:schemeClr val="accent6">
                    <a:lumMod val="75000"/>
                  </a:schemeClr>
                </a:solidFill>
              </a:rPr>
              <a:t>rumah</a:t>
            </a:r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8000" b="1" dirty="0" err="1" smtClean="0">
                <a:solidFill>
                  <a:schemeClr val="accent6">
                    <a:lumMod val="75000"/>
                  </a:schemeClr>
                </a:solidFill>
              </a:rPr>
              <a:t>hijau</a:t>
            </a:r>
            <a:endParaRPr lang="en-US" sz="8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3" y="29378"/>
            <a:ext cx="112816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PEMANASAN GLOBAL</a:t>
            </a:r>
            <a:endParaRPr lang="en-US" sz="9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1891426"/>
            <a:ext cx="6527174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174" y="1891426"/>
            <a:ext cx="5492705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741" y="214909"/>
            <a:ext cx="112359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KESAN RUMAH HIJAU</a:t>
            </a:r>
            <a:endParaRPr lang="en-US" sz="9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7753" y="1503708"/>
            <a:ext cx="7045186" cy="523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820" y="0"/>
            <a:ext cx="1184856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CARA </a:t>
            </a:r>
            <a:r>
              <a:rPr lang="en-US" sz="9600" b="1" u="sng" dirty="0" smtClean="0"/>
              <a:t>MENGATASI</a:t>
            </a:r>
            <a:r>
              <a:rPr lang="en-US" sz="9600" b="1" dirty="0" smtClean="0"/>
              <a:t> GANGGUAN KEPADA KITAR KARBON DAN KITAR OKSIGEN</a:t>
            </a:r>
            <a:endParaRPr lang="en-US" sz="9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6528" y="150611"/>
            <a:ext cx="8538693" cy="5692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06060" y="5750004"/>
            <a:ext cx="114809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1. </a:t>
            </a:r>
            <a:r>
              <a:rPr lang="en-US" sz="6600" dirty="0" err="1" smtClean="0"/>
              <a:t>Mencegah</a:t>
            </a:r>
            <a:r>
              <a:rPr lang="en-US" sz="6600" dirty="0" smtClean="0"/>
              <a:t> </a:t>
            </a:r>
            <a:r>
              <a:rPr lang="en-US" sz="6600" dirty="0" err="1" smtClean="0"/>
              <a:t>Pembakaran</a:t>
            </a:r>
            <a:r>
              <a:rPr lang="en-US" sz="6600" dirty="0" smtClean="0"/>
              <a:t> haram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505" y="4947594"/>
            <a:ext cx="123585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2. </a:t>
            </a:r>
            <a:r>
              <a:rPr lang="en-US" sz="6600" dirty="0" err="1" smtClean="0"/>
              <a:t>Elak</a:t>
            </a:r>
            <a:r>
              <a:rPr lang="en-US" sz="6600" dirty="0" smtClean="0"/>
              <a:t> </a:t>
            </a:r>
            <a:r>
              <a:rPr lang="en-US" sz="6600" dirty="0" err="1" smtClean="0"/>
              <a:t>penggunaan</a:t>
            </a:r>
            <a:r>
              <a:rPr lang="en-US" sz="6600" dirty="0" smtClean="0"/>
              <a:t> </a:t>
            </a:r>
            <a:r>
              <a:rPr lang="en-US" sz="6600" dirty="0" err="1" smtClean="0"/>
              <a:t>racun</a:t>
            </a:r>
            <a:r>
              <a:rPr lang="en-US" sz="6600" dirty="0" smtClean="0"/>
              <a:t> </a:t>
            </a:r>
            <a:r>
              <a:rPr lang="en-US" sz="6600" dirty="0" err="1" smtClean="0"/>
              <a:t>serangga</a:t>
            </a:r>
            <a:r>
              <a:rPr lang="en-US" sz="6600" dirty="0" smtClean="0"/>
              <a:t> </a:t>
            </a:r>
            <a:r>
              <a:rPr lang="en-US" sz="6600" dirty="0" err="1" smtClean="0"/>
              <a:t>secara</a:t>
            </a:r>
            <a:r>
              <a:rPr lang="en-US" sz="6600" dirty="0" smtClean="0"/>
              <a:t> </a:t>
            </a:r>
            <a:r>
              <a:rPr lang="en-US" sz="6600" dirty="0" err="1" smtClean="0"/>
              <a:t>berleluasa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2737" y="87470"/>
            <a:ext cx="7839316" cy="5152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5318" y="5362517"/>
            <a:ext cx="114448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3. </a:t>
            </a:r>
            <a:r>
              <a:rPr lang="en-US" sz="8000" dirty="0" err="1" smtClean="0"/>
              <a:t>Menanam</a:t>
            </a:r>
            <a:r>
              <a:rPr lang="en-US" sz="8000" dirty="0" smtClean="0"/>
              <a:t> </a:t>
            </a:r>
            <a:r>
              <a:rPr lang="en-US" sz="8000" dirty="0" err="1" smtClean="0"/>
              <a:t>semula</a:t>
            </a:r>
            <a:r>
              <a:rPr lang="en-US" sz="8000" dirty="0" smtClean="0"/>
              <a:t> </a:t>
            </a:r>
            <a:r>
              <a:rPr lang="en-US" sz="8000" dirty="0" err="1" smtClean="0"/>
              <a:t>pokok</a:t>
            </a:r>
            <a:endParaRPr lang="en-US" sz="8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4814" y="0"/>
            <a:ext cx="8660707" cy="5744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550" y="5640812"/>
            <a:ext cx="12088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4. </a:t>
            </a:r>
            <a:r>
              <a:rPr lang="en-US" sz="4800" dirty="0" err="1" smtClean="0"/>
              <a:t>Elak</a:t>
            </a:r>
            <a:r>
              <a:rPr lang="en-US" sz="4800" dirty="0" smtClean="0"/>
              <a:t> </a:t>
            </a:r>
            <a:r>
              <a:rPr lang="en-US" sz="4800" dirty="0" err="1" smtClean="0"/>
              <a:t>pembebasan</a:t>
            </a:r>
            <a:r>
              <a:rPr lang="en-US" sz="4800" dirty="0" smtClean="0"/>
              <a:t> asap </a:t>
            </a:r>
            <a:r>
              <a:rPr lang="en-US" sz="4800" dirty="0" err="1" smtClean="0"/>
              <a:t>kenderaan</a:t>
            </a:r>
            <a:r>
              <a:rPr lang="en-US" sz="4800" dirty="0" smtClean="0"/>
              <a:t> </a:t>
            </a:r>
            <a:r>
              <a:rPr lang="en-US" sz="4800" dirty="0" err="1" smtClean="0"/>
              <a:t>berlebihan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0916"/>
            <a:ext cx="1219200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559" y="5534561"/>
            <a:ext cx="12096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5. </a:t>
            </a:r>
            <a:r>
              <a:rPr lang="en-US" sz="8000" dirty="0" err="1" smtClean="0"/>
              <a:t>Cegah</a:t>
            </a:r>
            <a:r>
              <a:rPr lang="en-US" sz="8000" dirty="0" smtClean="0"/>
              <a:t> </a:t>
            </a:r>
            <a:r>
              <a:rPr lang="en-US" sz="8000" dirty="0" err="1" smtClean="0"/>
              <a:t>pembakaran</a:t>
            </a:r>
            <a:r>
              <a:rPr lang="en-US" sz="8000" dirty="0" smtClean="0"/>
              <a:t> haram</a:t>
            </a:r>
            <a:endParaRPr lang="en-US" sz="8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9617" y="0"/>
            <a:ext cx="8599380" cy="5834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where is air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1592" y="613356"/>
            <a:ext cx="10907687" cy="612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07975" y="-238907"/>
            <a:ext cx="4868214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/>
              <a:t>Kita </a:t>
            </a:r>
            <a:r>
              <a:rPr lang="en-US" sz="11500" b="1" dirty="0" err="1" smtClean="0"/>
              <a:t>boleh</a:t>
            </a:r>
            <a:r>
              <a:rPr lang="en-US" sz="11500" b="1" dirty="0" smtClean="0"/>
              <a:t> </a:t>
            </a:r>
            <a:r>
              <a:rPr lang="en-US" sz="11500" b="1" dirty="0" err="1" smtClean="0"/>
              <a:t>merasa</a:t>
            </a:r>
            <a:r>
              <a:rPr lang="en-US" sz="11500" b="1" dirty="0" smtClean="0"/>
              <a:t> </a:t>
            </a:r>
            <a:r>
              <a:rPr lang="en-US" sz="11500" b="1" dirty="0" err="1" smtClean="0"/>
              <a:t>udara</a:t>
            </a:r>
            <a:endParaRPr lang="en-US" sz="11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898000"/>
            <a:ext cx="7843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Franklin Gothic Heavy" panose="020B0903020102020204" pitchFamily="34" charset="0"/>
                <a:ea typeface="Adobe Fan Heiti Std B" panose="020B0700000000000000" pitchFamily="34" charset="-128"/>
              </a:rPr>
              <a:t>7.2 PEMBAKARAN</a:t>
            </a:r>
            <a:endParaRPr lang="en-US" sz="7200" b="1" dirty="0">
              <a:latin typeface="Franklin Gothic Heavy" panose="020B0903020102020204" pitchFamily="34" charset="0"/>
              <a:ea typeface="Adobe Fan Heiti Std B" panose="020B0700000000000000" pitchFamily="34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933923" y="0"/>
              <a:ext cx="4258077" cy="6858000"/>
            </a:xfrm>
            <a:prstGeom prst="rect">
              <a:avLst/>
            </a:prstGeom>
          </p:spPr>
        </p:pic>
        <p:pic>
          <p:nvPicPr>
            <p:cNvPr id="1026" name="Picture 2" descr="Image result for COMBUS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33923" cy="4457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88" y="138598"/>
            <a:ext cx="105190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3 SYARAT PEMBAKARAN</a:t>
            </a:r>
            <a:endParaRPr lang="en-US" sz="8000" b="1" dirty="0"/>
          </a:p>
        </p:txBody>
      </p:sp>
      <p:sp>
        <p:nvSpPr>
          <p:cNvPr id="3" name="AutoShape 4" descr="Image result for conditions needed for combus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55575" y="1224854"/>
            <a:ext cx="6253896" cy="5472159"/>
            <a:chOff x="155575" y="1224854"/>
            <a:chExt cx="6253896" cy="54721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5575" y="1224854"/>
              <a:ext cx="6253896" cy="54721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Rectangle 5"/>
            <p:cNvSpPr/>
            <p:nvPr/>
          </p:nvSpPr>
          <p:spPr>
            <a:xfrm rot="18009414">
              <a:off x="762209" y="3757524"/>
              <a:ext cx="2756745" cy="61021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OKSIGEN</a:t>
              </a:r>
              <a:endParaRPr lang="en-US" sz="3200" b="1" dirty="0"/>
            </a:p>
          </p:txBody>
        </p:sp>
        <p:sp>
          <p:nvSpPr>
            <p:cNvPr id="7" name="Rectangle 6"/>
            <p:cNvSpPr/>
            <p:nvPr/>
          </p:nvSpPr>
          <p:spPr>
            <a:xfrm rot="3582066">
              <a:off x="3079624" y="3754137"/>
              <a:ext cx="2756745" cy="61012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BAHAN API</a:t>
              </a:r>
              <a:endParaRPr lang="en-US" sz="3200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96414" y="5795683"/>
              <a:ext cx="2756745" cy="66952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HABA</a:t>
              </a:r>
              <a:endParaRPr lang="en-US" sz="32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819146" y="1640699"/>
            <a:ext cx="64742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empus Sans ITC" panose="04020404030D07020202" pitchFamily="82" charset="0"/>
              </a:rPr>
              <a:t>Dengan</a:t>
            </a:r>
            <a:r>
              <a:rPr lang="en-US" sz="4400" dirty="0" smtClean="0">
                <a:latin typeface="Tempus Sans ITC" panose="04020404030D07020202" pitchFamily="82" charset="0"/>
              </a:rPr>
              <a:t> </a:t>
            </a:r>
            <a:r>
              <a:rPr lang="en-US" sz="4400" dirty="0" err="1" smtClean="0">
                <a:latin typeface="Tempus Sans ITC" panose="04020404030D07020202" pitchFamily="82" charset="0"/>
              </a:rPr>
              <a:t>menyingkirkan</a:t>
            </a:r>
            <a:r>
              <a:rPr lang="en-US" sz="4400" dirty="0" smtClean="0">
                <a:latin typeface="Tempus Sans ITC" panose="04020404030D07020202" pitchFamily="82" charset="0"/>
              </a:rPr>
              <a:t> </a:t>
            </a:r>
            <a:r>
              <a:rPr lang="en-US" sz="4400" dirty="0" err="1" smtClean="0">
                <a:latin typeface="Tempus Sans ITC" panose="04020404030D07020202" pitchFamily="82" charset="0"/>
              </a:rPr>
              <a:t>salah</a:t>
            </a:r>
            <a:r>
              <a:rPr lang="en-US" sz="4400" dirty="0" smtClean="0">
                <a:latin typeface="Tempus Sans ITC" panose="04020404030D07020202" pitchFamily="82" charset="0"/>
              </a:rPr>
              <a:t> </a:t>
            </a:r>
            <a:r>
              <a:rPr lang="en-US" sz="4400" dirty="0" err="1" smtClean="0">
                <a:latin typeface="Tempus Sans ITC" panose="04020404030D07020202" pitchFamily="82" charset="0"/>
              </a:rPr>
              <a:t>satu</a:t>
            </a:r>
            <a:r>
              <a:rPr lang="en-US" sz="4400" dirty="0" smtClean="0">
                <a:latin typeface="Tempus Sans ITC" panose="04020404030D07020202" pitchFamily="82" charset="0"/>
              </a:rPr>
              <a:t> </a:t>
            </a:r>
            <a:r>
              <a:rPr lang="en-US" sz="4400" dirty="0" err="1" smtClean="0">
                <a:latin typeface="Tempus Sans ITC" panose="04020404030D07020202" pitchFamily="82" charset="0"/>
              </a:rPr>
              <a:t>daripada</a:t>
            </a:r>
            <a:r>
              <a:rPr lang="en-US" sz="4400" dirty="0" smtClean="0">
                <a:latin typeface="Tempus Sans ITC" panose="04020404030D07020202" pitchFamily="82" charset="0"/>
              </a:rPr>
              <a:t> </a:t>
            </a:r>
            <a:r>
              <a:rPr lang="en-US" sz="4400" dirty="0" err="1" smtClean="0">
                <a:latin typeface="Tempus Sans ITC" panose="04020404030D07020202" pitchFamily="82" charset="0"/>
              </a:rPr>
              <a:t>syarat</a:t>
            </a:r>
            <a:r>
              <a:rPr lang="en-US" sz="4400" dirty="0" smtClean="0">
                <a:latin typeface="Tempus Sans ITC" panose="04020404030D07020202" pitchFamily="82" charset="0"/>
              </a:rPr>
              <a:t> </a:t>
            </a:r>
            <a:r>
              <a:rPr lang="en-US" sz="4400" dirty="0" err="1" smtClean="0">
                <a:latin typeface="Tempus Sans ITC" panose="04020404030D07020202" pitchFamily="82" charset="0"/>
              </a:rPr>
              <a:t>pembakaran</a:t>
            </a:r>
            <a:r>
              <a:rPr lang="en-US" sz="4400" dirty="0" smtClean="0">
                <a:latin typeface="Tempus Sans ITC" panose="04020404030D07020202" pitchFamily="82" charset="0"/>
              </a:rPr>
              <a:t>, </a:t>
            </a:r>
            <a:r>
              <a:rPr lang="en-US" sz="4400" dirty="0" err="1" smtClean="0">
                <a:latin typeface="Tempus Sans ITC" panose="04020404030D07020202" pitchFamily="82" charset="0"/>
              </a:rPr>
              <a:t>kita</a:t>
            </a:r>
            <a:r>
              <a:rPr lang="en-US" sz="4400" dirty="0" smtClean="0">
                <a:latin typeface="Tempus Sans ITC" panose="04020404030D07020202" pitchFamily="82" charset="0"/>
              </a:rPr>
              <a:t> </a:t>
            </a:r>
            <a:r>
              <a:rPr lang="en-US" sz="4400" dirty="0" err="1" smtClean="0">
                <a:latin typeface="Tempus Sans ITC" panose="04020404030D07020202" pitchFamily="82" charset="0"/>
              </a:rPr>
              <a:t>dapat</a:t>
            </a:r>
            <a:r>
              <a:rPr lang="en-US" sz="4400" dirty="0" smtClean="0">
                <a:latin typeface="Tempus Sans ITC" panose="04020404030D07020202" pitchFamily="82" charset="0"/>
              </a:rPr>
              <a:t> </a:t>
            </a:r>
            <a:r>
              <a:rPr lang="en-US" sz="8800" b="1" dirty="0" err="1" smtClean="0">
                <a:latin typeface="Tempus Sans ITC" panose="04020404030D07020202" pitchFamily="82" charset="0"/>
              </a:rPr>
              <a:t>mengelakkan</a:t>
            </a:r>
            <a:r>
              <a:rPr lang="en-US" sz="8800" b="1" dirty="0" smtClean="0">
                <a:latin typeface="Tempus Sans ITC" panose="04020404030D07020202" pitchFamily="82" charset="0"/>
              </a:rPr>
              <a:t> </a:t>
            </a:r>
            <a:r>
              <a:rPr lang="en-US" sz="4400" dirty="0" err="1" smtClean="0">
                <a:latin typeface="Tempus Sans ITC" panose="04020404030D07020202" pitchFamily="82" charset="0"/>
              </a:rPr>
              <a:t>pembakaran</a:t>
            </a:r>
            <a:endParaRPr lang="en-US" sz="4400" dirty="0">
              <a:latin typeface="Tempus Sans ITC" panose="04020404030D070202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Image result for st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773850" y="-148782"/>
            <a:ext cx="6170601" cy="5160137"/>
            <a:chOff x="4942738" y="-144463"/>
            <a:chExt cx="6170601" cy="5160137"/>
          </a:xfrm>
        </p:grpSpPr>
        <p:pic>
          <p:nvPicPr>
            <p:cNvPr id="4098" name="Picture 2" descr="Image result for glass rod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8" t="19288" r="8369" b="6164"/>
            <a:stretch>
              <a:fillRect/>
            </a:stretch>
          </p:blipFill>
          <p:spPr bwMode="auto">
            <a:xfrm flipH="1">
              <a:off x="8961450" y="392158"/>
              <a:ext cx="2151889" cy="3155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6413" y="942439"/>
              <a:ext cx="2286000" cy="1762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2738" y="-144463"/>
              <a:ext cx="3866926" cy="386692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5647" y="2704564"/>
              <a:ext cx="3472980" cy="231111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1" name="Rounded Rectangle 10"/>
          <p:cNvSpPr/>
          <p:nvPr/>
        </p:nvSpPr>
        <p:spPr>
          <a:xfrm>
            <a:off x="7713693" y="547524"/>
            <a:ext cx="4147237" cy="378565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4734342"/>
            <a:ext cx="118609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 err="1" smtClean="0"/>
              <a:t>Membuktikan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bahan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api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diperlukan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untuk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pembakaran</a:t>
            </a:r>
            <a:endParaRPr lang="en-US" sz="6600" b="1" u="sng" dirty="0"/>
          </a:p>
        </p:txBody>
      </p:sp>
      <p:sp>
        <p:nvSpPr>
          <p:cNvPr id="13" name="Rectangle 12"/>
          <p:cNvSpPr/>
          <p:nvPr/>
        </p:nvSpPr>
        <p:spPr>
          <a:xfrm>
            <a:off x="7758400" y="547524"/>
            <a:ext cx="41472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Rod </a:t>
            </a:r>
            <a:r>
              <a:rPr lang="en-US" sz="4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kaca</a:t>
            </a:r>
            <a:r>
              <a:rPr lang="en-US" sz="4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dan</a:t>
            </a:r>
            <a:r>
              <a:rPr lang="en-US" sz="4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batu</a:t>
            </a:r>
            <a:r>
              <a:rPr lang="en-US" sz="4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tidak</a:t>
            </a:r>
            <a:r>
              <a:rPr lang="en-US" sz="4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terbakar</a:t>
            </a:r>
            <a:r>
              <a:rPr lang="en-US" sz="4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manakala</a:t>
            </a:r>
            <a:r>
              <a:rPr lang="en-US" sz="4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kayu</a:t>
            </a:r>
            <a:r>
              <a:rPr lang="en-US" sz="4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dan</a:t>
            </a:r>
            <a:r>
              <a:rPr lang="en-US" sz="4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lilin</a:t>
            </a:r>
            <a:r>
              <a:rPr lang="en-US" sz="4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terbakar</a:t>
            </a:r>
            <a:endParaRPr lang="en-US" sz="4000" dirty="0"/>
          </a:p>
        </p:txBody>
      </p:sp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99" y="1969893"/>
            <a:ext cx="2168859" cy="216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41137" y="2220556"/>
            <a:ext cx="106631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/>
              <a:t>+</a:t>
            </a:r>
            <a:endParaRPr lang="en-US" sz="138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62895" y="496008"/>
            <a:ext cx="4147237" cy="3785652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4734342"/>
            <a:ext cx="118609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 err="1" smtClean="0"/>
              <a:t>Membuktikan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udara</a:t>
            </a:r>
            <a:r>
              <a:rPr lang="en-US" sz="6600" b="1" dirty="0" smtClean="0"/>
              <a:t> </a:t>
            </a:r>
            <a:r>
              <a:rPr lang="en-US" sz="6600" b="1" dirty="0" smtClean="0"/>
              <a:t>(</a:t>
            </a:r>
            <a:r>
              <a:rPr lang="en-US" sz="6600" b="1" dirty="0" err="1" smtClean="0"/>
              <a:t>oksigen</a:t>
            </a:r>
            <a:r>
              <a:rPr lang="en-US" sz="6600" b="1" dirty="0" smtClean="0"/>
              <a:t>)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diperlukan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untuk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pembakaran</a:t>
            </a:r>
            <a:endParaRPr lang="en-US" sz="6600" b="1" u="sng" dirty="0"/>
          </a:p>
        </p:txBody>
      </p:sp>
      <p:sp>
        <p:nvSpPr>
          <p:cNvPr id="4" name="Rectangle 3"/>
          <p:cNvSpPr/>
          <p:nvPr/>
        </p:nvSpPr>
        <p:spPr>
          <a:xfrm>
            <a:off x="262895" y="496008"/>
            <a:ext cx="414723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dirty="0" err="1" smtClean="0"/>
              <a:t>Jika</a:t>
            </a:r>
            <a:r>
              <a:rPr lang="en-US" sz="4600" dirty="0" smtClean="0"/>
              <a:t> </a:t>
            </a:r>
            <a:r>
              <a:rPr lang="en-US" sz="4600" dirty="0" err="1" smtClean="0"/>
              <a:t>silinder</a:t>
            </a:r>
            <a:r>
              <a:rPr lang="en-US" sz="4600" dirty="0" smtClean="0"/>
              <a:t> </a:t>
            </a:r>
            <a:r>
              <a:rPr lang="en-US" sz="4600" dirty="0" err="1" smtClean="0"/>
              <a:t>kaca</a:t>
            </a:r>
            <a:r>
              <a:rPr lang="en-US" sz="4600" dirty="0" smtClean="0"/>
              <a:t> </a:t>
            </a:r>
            <a:r>
              <a:rPr lang="en-US" sz="4600" dirty="0" err="1" smtClean="0"/>
              <a:t>ditutup</a:t>
            </a:r>
            <a:r>
              <a:rPr lang="en-US" sz="4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,</a:t>
            </a:r>
            <a:r>
              <a:rPr lang="en-US" sz="4600" dirty="0" smtClean="0"/>
              <a:t> </a:t>
            </a:r>
            <a:r>
              <a:rPr lang="en-US" sz="4600" dirty="0" err="1" smtClean="0"/>
              <a:t>api</a:t>
            </a:r>
            <a:r>
              <a:rPr lang="en-US" sz="4600" dirty="0" smtClean="0"/>
              <a:t> </a:t>
            </a:r>
            <a:r>
              <a:rPr lang="en-US" sz="4600" dirty="0" err="1" smtClean="0"/>
              <a:t>akan</a:t>
            </a:r>
            <a:r>
              <a:rPr lang="en-US" sz="4600" dirty="0" smtClean="0"/>
              <a:t> </a:t>
            </a:r>
            <a:r>
              <a:rPr lang="en-US" sz="4600" dirty="0" err="1" smtClean="0"/>
              <a:t>terpadam</a:t>
            </a:r>
            <a:r>
              <a:rPr lang="en-US" sz="4600" dirty="0" smtClean="0"/>
              <a:t> </a:t>
            </a:r>
            <a:r>
              <a:rPr lang="en-US" sz="4600" dirty="0" err="1" smtClean="0"/>
              <a:t>kerana</a:t>
            </a:r>
            <a:r>
              <a:rPr lang="en-US" sz="4600" dirty="0" smtClean="0"/>
              <a:t> </a:t>
            </a:r>
            <a:r>
              <a:rPr lang="en-US" sz="4600" dirty="0" err="1" smtClean="0"/>
              <a:t>ketiadaan</a:t>
            </a:r>
            <a:r>
              <a:rPr lang="en-US" sz="4600" dirty="0" smtClean="0"/>
              <a:t> </a:t>
            </a:r>
            <a:r>
              <a:rPr lang="en-US" sz="4600" dirty="0" err="1" smtClean="0"/>
              <a:t>udara</a:t>
            </a:r>
            <a:endParaRPr lang="en-US" sz="4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l="1" r="64329"/>
          <a:stretch>
            <a:fillRect/>
          </a:stretch>
        </p:blipFill>
        <p:spPr>
          <a:xfrm>
            <a:off x="4619625" y="231820"/>
            <a:ext cx="2695575" cy="4502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66263"/>
          <a:stretch>
            <a:fillRect/>
          </a:stretch>
        </p:blipFill>
        <p:spPr>
          <a:xfrm>
            <a:off x="9311424" y="231820"/>
            <a:ext cx="2549505" cy="450252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7456868" y="2086377"/>
            <a:ext cx="1635617" cy="99167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758400" y="547524"/>
            <a:ext cx="4147237" cy="3785652"/>
          </a:xfrm>
          <a:prstGeom prst="roundRect">
            <a:avLst/>
          </a:prstGeom>
          <a:solidFill>
            <a:srgbClr val="FF00FF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378" y="146357"/>
            <a:ext cx="7283644" cy="4812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4734342"/>
            <a:ext cx="118609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 err="1" smtClean="0"/>
              <a:t>Membuktikan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haba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diperlukan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untuk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pembakaran</a:t>
            </a:r>
            <a:endParaRPr lang="en-US" sz="6600" b="1" u="sng" dirty="0"/>
          </a:p>
        </p:txBody>
      </p:sp>
      <p:sp>
        <p:nvSpPr>
          <p:cNvPr id="4" name="Rectangle 3"/>
          <p:cNvSpPr/>
          <p:nvPr/>
        </p:nvSpPr>
        <p:spPr>
          <a:xfrm>
            <a:off x="7758400" y="547524"/>
            <a:ext cx="41472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Dengan</a:t>
            </a:r>
            <a:r>
              <a:rPr lang="en-US" sz="4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kehadiran</a:t>
            </a:r>
            <a:r>
              <a:rPr lang="en-US" sz="4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air, </a:t>
            </a:r>
            <a:r>
              <a:rPr lang="en-US" sz="48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haba</a:t>
            </a:r>
            <a:r>
              <a:rPr lang="en-US" sz="4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dapat</a:t>
            </a:r>
            <a:r>
              <a:rPr lang="en-US" sz="4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dikurangkan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31" y="164340"/>
            <a:ext cx="53430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Mengapa</a:t>
            </a:r>
            <a:r>
              <a:rPr lang="en-US" sz="5400" b="1" dirty="0"/>
              <a:t> air </a:t>
            </a:r>
            <a:r>
              <a:rPr lang="en-US" sz="5400" b="1" dirty="0" err="1"/>
              <a:t>biasanya</a:t>
            </a:r>
            <a:r>
              <a:rPr lang="en-US" sz="5400" b="1" dirty="0"/>
              <a:t> </a:t>
            </a:r>
            <a:r>
              <a:rPr lang="en-US" sz="5400" b="1" dirty="0" err="1"/>
              <a:t>digunakan</a:t>
            </a:r>
            <a:r>
              <a:rPr lang="en-US" sz="5400" b="1" dirty="0"/>
              <a:t> </a:t>
            </a:r>
            <a:r>
              <a:rPr lang="en-US" sz="5400" b="1" dirty="0" err="1"/>
              <a:t>untuk</a:t>
            </a:r>
            <a:r>
              <a:rPr lang="en-US" sz="5400" b="1" dirty="0"/>
              <a:t> </a:t>
            </a:r>
            <a:r>
              <a:rPr lang="en-US" sz="5400" b="1" dirty="0" err="1"/>
              <a:t>memadamkan</a:t>
            </a:r>
            <a:r>
              <a:rPr lang="en-US" sz="5400" b="1" dirty="0"/>
              <a:t> </a:t>
            </a:r>
            <a:r>
              <a:rPr lang="en-US" sz="5400" b="1" dirty="0" err="1"/>
              <a:t>api</a:t>
            </a:r>
            <a:r>
              <a:rPr lang="en-US" sz="5400" b="1" dirty="0"/>
              <a:t>??</a:t>
            </a:r>
            <a:endParaRPr lang="en-US" sz="5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2608" y="116469"/>
            <a:ext cx="7122734" cy="5690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31" y="164340"/>
            <a:ext cx="53430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Mengapa</a:t>
            </a:r>
            <a:r>
              <a:rPr lang="en-US" sz="5400" b="1" dirty="0"/>
              <a:t> air </a:t>
            </a:r>
            <a:r>
              <a:rPr lang="en-US" sz="5400" b="1" dirty="0" err="1"/>
              <a:t>biasanya</a:t>
            </a:r>
            <a:r>
              <a:rPr lang="en-US" sz="5400" b="1" dirty="0"/>
              <a:t> </a:t>
            </a:r>
            <a:r>
              <a:rPr lang="en-US" sz="5400" b="1" dirty="0" err="1"/>
              <a:t>digunakan</a:t>
            </a:r>
            <a:r>
              <a:rPr lang="en-US" sz="5400" b="1" dirty="0"/>
              <a:t> </a:t>
            </a:r>
            <a:r>
              <a:rPr lang="en-US" sz="5400" b="1" dirty="0" err="1"/>
              <a:t>untuk</a:t>
            </a:r>
            <a:r>
              <a:rPr lang="en-US" sz="5400" b="1" dirty="0"/>
              <a:t> </a:t>
            </a:r>
            <a:r>
              <a:rPr lang="en-US" sz="5400" b="1" dirty="0" err="1"/>
              <a:t>memadamkan</a:t>
            </a:r>
            <a:r>
              <a:rPr lang="en-US" sz="5400" b="1" dirty="0"/>
              <a:t> </a:t>
            </a:r>
            <a:r>
              <a:rPr lang="en-US" sz="5400" b="1" dirty="0" err="1"/>
              <a:t>api</a:t>
            </a:r>
            <a:r>
              <a:rPr lang="en-US" sz="5400" b="1" dirty="0"/>
              <a:t>??</a:t>
            </a:r>
            <a:endParaRPr lang="en-US" sz="5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2608" y="116469"/>
            <a:ext cx="7122734" cy="5690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03031" y="5806735"/>
            <a:ext cx="12093375" cy="98488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sz="5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Roboto"/>
              </a:rPr>
              <a:t>Air </a:t>
            </a:r>
            <a:r>
              <a:rPr lang="en-US" sz="5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Roboto"/>
              </a:rPr>
              <a:t>penyerap</a:t>
            </a:r>
            <a:r>
              <a:rPr lang="en-US" sz="5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Roboto"/>
              </a:rPr>
              <a:t> </a:t>
            </a:r>
            <a:r>
              <a:rPr lang="en-US" sz="5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Roboto"/>
              </a:rPr>
              <a:t>haba</a:t>
            </a:r>
            <a:r>
              <a:rPr lang="en-US" sz="5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Roboto"/>
              </a:rPr>
              <a:t> yang </a:t>
            </a:r>
            <a:r>
              <a:rPr lang="en-US" sz="5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Roboto"/>
              </a:rPr>
              <a:t>sangat</a:t>
            </a:r>
            <a:r>
              <a:rPr lang="en-US" sz="5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Roboto"/>
              </a:rPr>
              <a:t> </a:t>
            </a:r>
            <a:r>
              <a:rPr lang="en-US" sz="5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Roboto"/>
              </a:rPr>
              <a:t>baik</a:t>
            </a:r>
            <a:endParaRPr lang="en-US" sz="5800" b="1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80" y="4528355"/>
            <a:ext cx="48526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chemeClr val="accent1">
                    <a:lumMod val="50000"/>
                  </a:schemeClr>
                </a:solidFill>
                <a:latin typeface="Tempus Sans ITC" panose="04020404030D07020202" pitchFamily="82" charset="0"/>
              </a:rPr>
              <a:t>KERANA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Tempus Sans ITC" panose="04020404030D070202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" y="0"/>
            <a:ext cx="106426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u="sng" dirty="0" smtClean="0"/>
              <a:t>ALAT PEMADAM API</a:t>
            </a:r>
            <a:endParaRPr lang="en-US" sz="96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30815" r="26857"/>
          <a:stretch>
            <a:fillRect/>
          </a:stretch>
        </p:blipFill>
        <p:spPr>
          <a:xfrm>
            <a:off x="914400" y="1436913"/>
            <a:ext cx="2307771" cy="53671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6272" y="1569660"/>
            <a:ext cx="880782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Tempus Sans ITC" panose="04020404030D07020202" pitchFamily="82" charset="0"/>
              </a:rPr>
              <a:t>Alat</a:t>
            </a:r>
            <a:r>
              <a:rPr lang="en-US" sz="7200" dirty="0" smtClean="0">
                <a:latin typeface="Tempus Sans ITC" panose="04020404030D07020202" pitchFamily="82" charset="0"/>
              </a:rPr>
              <a:t> </a:t>
            </a:r>
            <a:r>
              <a:rPr lang="en-US" sz="7200" dirty="0" err="1" smtClean="0">
                <a:latin typeface="Tempus Sans ITC" panose="04020404030D07020202" pitchFamily="82" charset="0"/>
              </a:rPr>
              <a:t>perlindungan</a:t>
            </a:r>
            <a:r>
              <a:rPr lang="en-US" sz="7200" dirty="0" smtClean="0">
                <a:latin typeface="Tempus Sans ITC" panose="04020404030D07020202" pitchFamily="82" charset="0"/>
              </a:rPr>
              <a:t> </a:t>
            </a:r>
            <a:r>
              <a:rPr lang="en-US" sz="7200" dirty="0" err="1" smtClean="0">
                <a:latin typeface="Tempus Sans ITC" panose="04020404030D07020202" pitchFamily="82" charset="0"/>
              </a:rPr>
              <a:t>kebakaran</a:t>
            </a:r>
            <a:r>
              <a:rPr lang="en-US" sz="7200" dirty="0" smtClean="0">
                <a:latin typeface="Tempus Sans ITC" panose="04020404030D07020202" pitchFamily="82" charset="0"/>
              </a:rPr>
              <a:t> yang </a:t>
            </a:r>
            <a:r>
              <a:rPr lang="en-US" sz="7200" dirty="0" err="1" smtClean="0">
                <a:latin typeface="Tempus Sans ITC" panose="04020404030D07020202" pitchFamily="82" charset="0"/>
              </a:rPr>
              <a:t>digunakan</a:t>
            </a:r>
            <a:r>
              <a:rPr lang="en-US" sz="7200" dirty="0" smtClean="0">
                <a:latin typeface="Tempus Sans ITC" panose="04020404030D07020202" pitchFamily="82" charset="0"/>
              </a:rPr>
              <a:t> </a:t>
            </a:r>
            <a:r>
              <a:rPr lang="en-US" sz="7200" dirty="0" err="1" smtClean="0">
                <a:latin typeface="Tempus Sans ITC" panose="04020404030D07020202" pitchFamily="82" charset="0"/>
              </a:rPr>
              <a:t>untuk</a:t>
            </a:r>
            <a:r>
              <a:rPr lang="en-US" sz="7200" dirty="0" smtClean="0">
                <a:latin typeface="Tempus Sans ITC" panose="04020404030D07020202" pitchFamily="82" charset="0"/>
              </a:rPr>
              <a:t> </a:t>
            </a:r>
            <a:r>
              <a:rPr lang="en-US" sz="8800" b="1" dirty="0" err="1" smtClean="0">
                <a:latin typeface="Tempus Sans ITC" panose="04020404030D07020202" pitchFamily="82" charset="0"/>
              </a:rPr>
              <a:t>memadamkan</a:t>
            </a:r>
            <a:r>
              <a:rPr lang="en-US" sz="8800" b="1" dirty="0" smtClean="0">
                <a:latin typeface="Tempus Sans ITC" panose="04020404030D07020202" pitchFamily="82" charset="0"/>
              </a:rPr>
              <a:t> </a:t>
            </a:r>
            <a:r>
              <a:rPr lang="en-US" sz="8800" b="1" dirty="0" err="1" smtClean="0">
                <a:latin typeface="Tempus Sans ITC" panose="04020404030D07020202" pitchFamily="82" charset="0"/>
              </a:rPr>
              <a:t>api</a:t>
            </a:r>
            <a:endParaRPr lang="en-US" sz="7200" dirty="0">
              <a:latin typeface="Tempus Sans ITC" panose="04020404030D07020202" pitchFamily="82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81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3245" y="170997"/>
            <a:ext cx="5838317" cy="58383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" b="100000" l="0" r="994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4375" y="0"/>
            <a:ext cx="3099739" cy="4470399"/>
          </a:xfrm>
          <a:prstGeom prst="rect">
            <a:avLst/>
          </a:prstGeom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7" y="0"/>
            <a:ext cx="4470399" cy="447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333" l="6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0271" y="0"/>
            <a:ext cx="6109672" cy="6109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1564" y="4272677"/>
            <a:ext cx="78812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/>
              <a:t>Pelbagai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bahan</a:t>
            </a:r>
            <a:r>
              <a:rPr lang="en-US" sz="5400" b="1" dirty="0" smtClean="0"/>
              <a:t> yang </a:t>
            </a:r>
            <a:r>
              <a:rPr lang="en-US" sz="5400" b="1" dirty="0" err="1" smtClean="0"/>
              <a:t>digunakan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dalam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alat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pemadam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api</a:t>
            </a:r>
            <a:endParaRPr lang="en-US" sz="54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81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3245" y="170997"/>
            <a:ext cx="5838317" cy="58383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" b="100000" l="0" r="994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4375" y="0"/>
            <a:ext cx="3099739" cy="4620207"/>
          </a:xfrm>
          <a:prstGeom prst="rect">
            <a:avLst/>
          </a:prstGeom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7" y="0"/>
            <a:ext cx="4470399" cy="447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333" l="6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6728" y="0"/>
            <a:ext cx="6109672" cy="6109672"/>
          </a:xfrm>
          <a:prstGeom prst="rect">
            <a:avLst/>
          </a:prstGeom>
        </p:spPr>
      </p:pic>
      <p:pic>
        <p:nvPicPr>
          <p:cNvPr id="7170" name="Picture 2" descr="Image result for 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254" y="1246362"/>
            <a:ext cx="2590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138" y="2415023"/>
            <a:ext cx="2590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08755" y="4501863"/>
            <a:ext cx="81778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Bahan</a:t>
            </a:r>
            <a:r>
              <a:rPr lang="en-US" sz="4000" b="1" dirty="0" smtClean="0"/>
              <a:t> yang </a:t>
            </a:r>
            <a:r>
              <a:rPr lang="en-US" sz="4000" b="1" dirty="0" err="1" smtClean="0"/>
              <a:t>terbakar</a:t>
            </a:r>
            <a:r>
              <a:rPr lang="en-US" sz="4000" b="1" dirty="0" smtClean="0"/>
              <a:t>:</a:t>
            </a:r>
            <a:endParaRPr lang="en-US" sz="4000" b="1" dirty="0" smtClean="0"/>
          </a:p>
          <a:p>
            <a:pPr algn="ctr"/>
            <a:r>
              <a:rPr lang="en-US" sz="7200" b="1" dirty="0" smtClean="0">
                <a:latin typeface="Franklin Gothic Heavy" panose="020B0903020102020204" pitchFamily="34" charset="0"/>
              </a:rPr>
              <a:t>PEPEJAL</a:t>
            </a:r>
            <a:endParaRPr lang="en-US" sz="7200" b="1" dirty="0" smtClean="0">
              <a:latin typeface="Franklin Gothic Heavy" panose="020B0903020102020204" pitchFamily="34" charset="0"/>
            </a:endParaRPr>
          </a:p>
          <a:p>
            <a:pPr algn="ctr"/>
            <a:r>
              <a:rPr lang="en-US" sz="2800" dirty="0" smtClean="0">
                <a:latin typeface="Franklin Gothic Heavy" panose="020B0903020102020204" pitchFamily="34" charset="0"/>
              </a:rPr>
              <a:t>(</a:t>
            </a:r>
            <a:r>
              <a:rPr lang="en-US" sz="2800" dirty="0" err="1" smtClean="0">
                <a:latin typeface="Franklin Gothic Heavy" panose="020B0903020102020204" pitchFamily="34" charset="0"/>
              </a:rPr>
              <a:t>kayu</a:t>
            </a:r>
            <a:r>
              <a:rPr lang="en-US" sz="2800" dirty="0" smtClean="0">
                <a:latin typeface="Franklin Gothic Heavy" panose="020B0903020102020204" pitchFamily="34" charset="0"/>
              </a:rPr>
              <a:t>, </a:t>
            </a:r>
            <a:r>
              <a:rPr lang="en-US" sz="2800" dirty="0" err="1" smtClean="0">
                <a:latin typeface="Franklin Gothic Heavy" panose="020B0903020102020204" pitchFamily="34" charset="0"/>
              </a:rPr>
              <a:t>kain</a:t>
            </a:r>
            <a:r>
              <a:rPr lang="en-US" sz="2800" dirty="0" smtClean="0">
                <a:latin typeface="Franklin Gothic Heavy" panose="020B0903020102020204" pitchFamily="34" charset="0"/>
              </a:rPr>
              <a:t> , </a:t>
            </a:r>
            <a:r>
              <a:rPr lang="en-US" sz="2800" dirty="0" err="1" smtClean="0">
                <a:latin typeface="Franklin Gothic Heavy" panose="020B0903020102020204" pitchFamily="34" charset="0"/>
              </a:rPr>
              <a:t>kertas</a:t>
            </a:r>
            <a:r>
              <a:rPr lang="en-US" sz="2800" dirty="0" smtClean="0">
                <a:latin typeface="Franklin Gothic Heavy" panose="020B0903020102020204" pitchFamily="34" charset="0"/>
              </a:rPr>
              <a:t>)</a:t>
            </a:r>
            <a:endParaRPr lang="en-US" sz="2800" dirty="0"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88241" y="2101913"/>
            <a:ext cx="4478111" cy="4478338"/>
          </a:xfrm>
          <a:prstGeom prst="ellipse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148940" y="1717964"/>
            <a:ext cx="362857" cy="7402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23934" y="1224749"/>
            <a:ext cx="1867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atmosfera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053939" y="2295237"/>
            <a:ext cx="75025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err="1" smtClean="0"/>
              <a:t>Lapisan</a:t>
            </a:r>
            <a:r>
              <a:rPr lang="en-US" sz="4400" dirty="0" smtClean="0"/>
              <a:t> </a:t>
            </a:r>
            <a:r>
              <a:rPr lang="en-US" sz="4400" dirty="0" err="1" smtClean="0"/>
              <a:t>udara</a:t>
            </a:r>
            <a:r>
              <a:rPr lang="en-US" sz="4400" dirty="0" smtClean="0"/>
              <a:t> = </a:t>
            </a:r>
            <a:r>
              <a:rPr lang="en-US" sz="4400" b="1" u="sng" dirty="0" err="1" smtClean="0"/>
              <a:t>atmosfera</a:t>
            </a:r>
            <a:endParaRPr lang="en-US" sz="4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err="1" smtClean="0"/>
              <a:t>Mengandungi</a:t>
            </a:r>
            <a:r>
              <a:rPr lang="en-US" sz="4400" dirty="0" smtClean="0"/>
              <a:t> </a:t>
            </a:r>
            <a:r>
              <a:rPr lang="en-US" sz="4400" dirty="0" err="1" smtClean="0"/>
              <a:t>banyak</a:t>
            </a:r>
            <a:r>
              <a:rPr lang="en-US" sz="4400" dirty="0" smtClean="0"/>
              <a:t> gas  (</a:t>
            </a:r>
            <a:r>
              <a:rPr lang="en-US" sz="4400" dirty="0" err="1" smtClean="0"/>
              <a:t>cth</a:t>
            </a:r>
            <a:r>
              <a:rPr lang="en-US" sz="4400" dirty="0" smtClean="0"/>
              <a:t>: nitrogen, </a:t>
            </a:r>
            <a:r>
              <a:rPr lang="en-US" sz="4400" dirty="0" err="1" smtClean="0"/>
              <a:t>oksigen</a:t>
            </a:r>
            <a:r>
              <a:rPr lang="en-US" sz="4400" dirty="0" smtClean="0"/>
              <a:t>, </a:t>
            </a:r>
            <a:r>
              <a:rPr lang="en-US" sz="4400" dirty="0" err="1" smtClean="0"/>
              <a:t>karbon</a:t>
            </a:r>
            <a:r>
              <a:rPr lang="en-US" sz="4400" dirty="0" smtClean="0"/>
              <a:t> </a:t>
            </a:r>
            <a:r>
              <a:rPr lang="en-US" sz="4400" dirty="0" err="1" smtClean="0"/>
              <a:t>dioksida</a:t>
            </a:r>
            <a:r>
              <a:rPr lang="en-US" sz="4400" dirty="0" smtClean="0"/>
              <a:t>, gas nadir)</a:t>
            </a:r>
            <a:endParaRPr lang="en-US" sz="4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err="1" smtClean="0"/>
              <a:t>Juga</a:t>
            </a:r>
            <a:r>
              <a:rPr lang="en-US" sz="4400" dirty="0" smtClean="0"/>
              <a:t> </a:t>
            </a:r>
            <a:r>
              <a:rPr lang="en-US" sz="4400" dirty="0" err="1" smtClean="0"/>
              <a:t>mengandungi</a:t>
            </a:r>
            <a:r>
              <a:rPr lang="en-US" sz="4400" dirty="0" smtClean="0"/>
              <a:t> </a:t>
            </a:r>
            <a:r>
              <a:rPr lang="en-US" sz="4400" dirty="0" err="1" smtClean="0"/>
              <a:t>habuk</a:t>
            </a:r>
            <a:r>
              <a:rPr lang="en-US" sz="4400" dirty="0" smtClean="0"/>
              <a:t>, </a:t>
            </a:r>
            <a:r>
              <a:rPr lang="en-US" sz="4400" dirty="0" err="1" smtClean="0"/>
              <a:t>wap</a:t>
            </a:r>
            <a:r>
              <a:rPr lang="en-US" sz="4400" dirty="0" smtClean="0"/>
              <a:t> air, </a:t>
            </a:r>
            <a:r>
              <a:rPr lang="en-US" sz="4400" dirty="0" err="1" smtClean="0"/>
              <a:t>dan</a:t>
            </a:r>
            <a:r>
              <a:rPr lang="en-US" sz="4400" dirty="0" smtClean="0"/>
              <a:t> </a:t>
            </a:r>
            <a:r>
              <a:rPr lang="en-US" sz="4400" dirty="0" err="1" smtClean="0"/>
              <a:t>mikroorganisma</a:t>
            </a:r>
            <a:r>
              <a:rPr lang="en-US" sz="4400" dirty="0" smtClean="0"/>
              <a:t>)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5519706" y="401910"/>
            <a:ext cx="46593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u="sng" dirty="0" smtClean="0"/>
              <a:t>UDARA</a:t>
            </a:r>
            <a:endParaRPr lang="en-US" sz="3200" b="1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1" y="2203678"/>
            <a:ext cx="3948578" cy="4187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81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3245" y="170997"/>
            <a:ext cx="5838317" cy="58383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" b="100000" l="0" r="994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4375" y="0"/>
            <a:ext cx="3099739" cy="4620207"/>
          </a:xfrm>
          <a:prstGeom prst="rect">
            <a:avLst/>
          </a:prstGeom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7" y="0"/>
            <a:ext cx="4470399" cy="447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333" l="6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6728" y="0"/>
            <a:ext cx="6109672" cy="6109672"/>
          </a:xfrm>
          <a:prstGeom prst="rect">
            <a:avLst/>
          </a:prstGeom>
        </p:spPr>
      </p:pic>
      <p:pic>
        <p:nvPicPr>
          <p:cNvPr id="7170" name="Picture 2" descr="Image result for 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7" y="1729318"/>
            <a:ext cx="3071570" cy="289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08755" y="4501863"/>
            <a:ext cx="81778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Bahan</a:t>
            </a:r>
            <a:r>
              <a:rPr lang="en-US" sz="4000" b="1" dirty="0" smtClean="0"/>
              <a:t> yang </a:t>
            </a:r>
            <a:r>
              <a:rPr lang="en-US" sz="4000" b="1" dirty="0" err="1" smtClean="0"/>
              <a:t>terbakar</a:t>
            </a:r>
            <a:r>
              <a:rPr lang="en-US" sz="4000" b="1" dirty="0" smtClean="0"/>
              <a:t>:</a:t>
            </a:r>
            <a:endParaRPr lang="en-US" sz="4000" b="1" dirty="0" smtClean="0"/>
          </a:p>
          <a:p>
            <a:pPr algn="ctr"/>
            <a:r>
              <a:rPr lang="en-US" sz="7200" b="1" dirty="0" smtClean="0">
                <a:latin typeface="Franklin Gothic Heavy" panose="020B0903020102020204" pitchFamily="34" charset="0"/>
              </a:rPr>
              <a:t>CECAIR</a:t>
            </a:r>
            <a:endParaRPr lang="en-US" sz="7200" b="1" dirty="0" smtClean="0">
              <a:latin typeface="Franklin Gothic Heavy" panose="020B0903020102020204" pitchFamily="34" charset="0"/>
            </a:endParaRPr>
          </a:p>
          <a:p>
            <a:pPr algn="ctr"/>
            <a:r>
              <a:rPr lang="en-US" sz="2800" dirty="0" smtClean="0">
                <a:latin typeface="Franklin Gothic Heavy" panose="020B0903020102020204" pitchFamily="34" charset="0"/>
              </a:rPr>
              <a:t>(</a:t>
            </a:r>
            <a:r>
              <a:rPr lang="en-US" sz="2800" dirty="0" err="1" smtClean="0">
                <a:latin typeface="Franklin Gothic Heavy" panose="020B0903020102020204" pitchFamily="34" charset="0"/>
              </a:rPr>
              <a:t>minyak</a:t>
            </a:r>
            <a:r>
              <a:rPr lang="en-US" sz="2800" dirty="0" smtClean="0">
                <a:latin typeface="Franklin Gothic Heavy" panose="020B0903020102020204" pitchFamily="34" charset="0"/>
              </a:rPr>
              <a:t>, varnish, cat)</a:t>
            </a:r>
            <a:endParaRPr lang="en-US" sz="2800" dirty="0"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81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3245" y="170997"/>
            <a:ext cx="5838317" cy="58383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" b="100000" l="0" r="994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4375" y="0"/>
            <a:ext cx="3099739" cy="4620207"/>
          </a:xfrm>
          <a:prstGeom prst="rect">
            <a:avLst/>
          </a:prstGeom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7" y="0"/>
            <a:ext cx="4470399" cy="447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333" l="6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6728" y="0"/>
            <a:ext cx="6109672" cy="6109672"/>
          </a:xfrm>
          <a:prstGeom prst="rect">
            <a:avLst/>
          </a:prstGeom>
        </p:spPr>
      </p:pic>
      <p:pic>
        <p:nvPicPr>
          <p:cNvPr id="7170" name="Picture 2" descr="Image result for 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0" y="1835636"/>
            <a:ext cx="2590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08755" y="4501863"/>
            <a:ext cx="81778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Bahan</a:t>
            </a:r>
            <a:r>
              <a:rPr lang="en-US" sz="4000" b="1" dirty="0" smtClean="0"/>
              <a:t> yang </a:t>
            </a:r>
            <a:r>
              <a:rPr lang="en-US" sz="4000" b="1" dirty="0" err="1" smtClean="0"/>
              <a:t>terbakar</a:t>
            </a:r>
            <a:r>
              <a:rPr lang="en-US" sz="4000" b="1" dirty="0" smtClean="0"/>
              <a:t>:</a:t>
            </a:r>
            <a:endParaRPr lang="en-US" sz="4000" b="1" dirty="0" smtClean="0"/>
          </a:p>
          <a:p>
            <a:pPr algn="ctr"/>
            <a:r>
              <a:rPr lang="en-US" sz="7200" b="1" dirty="0" smtClean="0">
                <a:latin typeface="Franklin Gothic Heavy" panose="020B0903020102020204" pitchFamily="34" charset="0"/>
              </a:rPr>
              <a:t>GAS</a:t>
            </a:r>
            <a:endParaRPr lang="en-US" sz="7200" b="1" dirty="0" smtClean="0">
              <a:latin typeface="Franklin Gothic Heavy" panose="020B0903020102020204" pitchFamily="34" charset="0"/>
            </a:endParaRPr>
          </a:p>
          <a:p>
            <a:pPr algn="ctr"/>
            <a:r>
              <a:rPr lang="en-US" sz="2800" dirty="0" smtClean="0">
                <a:latin typeface="Franklin Gothic Heavy" panose="020B0903020102020204" pitchFamily="34" charset="0"/>
              </a:rPr>
              <a:t>(propane, </a:t>
            </a:r>
            <a:r>
              <a:rPr lang="en-US" sz="2800" dirty="0" err="1" smtClean="0">
                <a:latin typeface="Franklin Gothic Heavy" panose="020B0903020102020204" pitchFamily="34" charset="0"/>
              </a:rPr>
              <a:t>asetilana</a:t>
            </a:r>
            <a:r>
              <a:rPr lang="en-US" sz="2800" dirty="0" smtClean="0">
                <a:latin typeface="Franklin Gothic Heavy" panose="020B0903020102020204" pitchFamily="34" charset="0"/>
              </a:rPr>
              <a:t>, </a:t>
            </a:r>
            <a:r>
              <a:rPr lang="en-US" sz="2800" dirty="0" err="1" smtClean="0">
                <a:latin typeface="Franklin Gothic Heavy" panose="020B0903020102020204" pitchFamily="34" charset="0"/>
              </a:rPr>
              <a:t>metana</a:t>
            </a:r>
            <a:r>
              <a:rPr lang="en-US" sz="2800" dirty="0" smtClean="0">
                <a:latin typeface="Franklin Gothic Heavy" panose="020B0903020102020204" pitchFamily="34" charset="0"/>
              </a:rPr>
              <a:t>)</a:t>
            </a:r>
            <a:endParaRPr lang="en-US" sz="2800" dirty="0"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81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3245" y="170997"/>
            <a:ext cx="5838317" cy="58383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" b="100000" l="0" r="994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4375" y="0"/>
            <a:ext cx="3099739" cy="4620207"/>
          </a:xfrm>
          <a:prstGeom prst="rect">
            <a:avLst/>
          </a:prstGeom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7" y="0"/>
            <a:ext cx="4470399" cy="447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333" l="6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1553" y="-203200"/>
            <a:ext cx="6109672" cy="6109672"/>
          </a:xfrm>
          <a:prstGeom prst="rect">
            <a:avLst/>
          </a:prstGeom>
        </p:spPr>
      </p:pic>
      <p:pic>
        <p:nvPicPr>
          <p:cNvPr id="7170" name="Picture 2" descr="Image result for 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254" y="1246362"/>
            <a:ext cx="2590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13" y="1657161"/>
            <a:ext cx="2590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963" y="2031999"/>
            <a:ext cx="2590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1781" y="3462705"/>
            <a:ext cx="2741821" cy="2741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110732" y="4520754"/>
            <a:ext cx="81778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Bahan</a:t>
            </a:r>
            <a:r>
              <a:rPr lang="en-US" sz="4000" b="1" dirty="0" smtClean="0"/>
              <a:t> yang </a:t>
            </a:r>
            <a:r>
              <a:rPr lang="en-US" sz="4000" b="1" dirty="0" err="1" smtClean="0"/>
              <a:t>terbakar</a:t>
            </a:r>
            <a:r>
              <a:rPr lang="en-US" sz="4000" b="1" dirty="0" smtClean="0"/>
              <a:t>:</a:t>
            </a:r>
            <a:endParaRPr lang="en-US" sz="4000" b="1" dirty="0" smtClean="0"/>
          </a:p>
          <a:p>
            <a:pPr algn="ctr"/>
            <a:r>
              <a:rPr lang="en-US" sz="7200" b="1" dirty="0" smtClean="0">
                <a:latin typeface="Franklin Gothic Heavy" panose="020B0903020102020204" pitchFamily="34" charset="0"/>
              </a:rPr>
              <a:t>LOGAM</a:t>
            </a:r>
            <a:endParaRPr lang="en-US" sz="7200" b="1" dirty="0" smtClean="0">
              <a:latin typeface="Franklin Gothic Heavy" panose="020B0903020102020204" pitchFamily="34" charset="0"/>
            </a:endParaRPr>
          </a:p>
          <a:p>
            <a:pPr algn="ctr"/>
            <a:r>
              <a:rPr lang="en-US" sz="2800" dirty="0" smtClean="0">
                <a:latin typeface="Franklin Gothic Heavy" panose="020B0903020102020204" pitchFamily="34" charset="0"/>
              </a:rPr>
              <a:t>(</a:t>
            </a:r>
            <a:r>
              <a:rPr lang="en-US" sz="2800" dirty="0" err="1" smtClean="0">
                <a:latin typeface="Franklin Gothic Heavy" panose="020B0903020102020204" pitchFamily="34" charset="0"/>
              </a:rPr>
              <a:t>kalium</a:t>
            </a:r>
            <a:r>
              <a:rPr lang="en-US" sz="2800" dirty="0" smtClean="0">
                <a:latin typeface="Franklin Gothic Heavy" panose="020B0903020102020204" pitchFamily="34" charset="0"/>
              </a:rPr>
              <a:t>, </a:t>
            </a:r>
            <a:r>
              <a:rPr lang="en-US" sz="2800" dirty="0" err="1" smtClean="0">
                <a:latin typeface="Franklin Gothic Heavy" panose="020B0903020102020204" pitchFamily="34" charset="0"/>
              </a:rPr>
              <a:t>natrium</a:t>
            </a:r>
            <a:r>
              <a:rPr lang="en-US" sz="2800" dirty="0" smtClean="0">
                <a:latin typeface="Franklin Gothic Heavy" panose="020B0903020102020204" pitchFamily="34" charset="0"/>
              </a:rPr>
              <a:t>, </a:t>
            </a:r>
            <a:r>
              <a:rPr lang="en-US" sz="2800" dirty="0" err="1" smtClean="0">
                <a:latin typeface="Franklin Gothic Heavy" panose="020B0903020102020204" pitchFamily="34" charset="0"/>
              </a:rPr>
              <a:t>kalsium</a:t>
            </a:r>
            <a:r>
              <a:rPr lang="en-US" sz="2800" dirty="0" smtClean="0">
                <a:latin typeface="Franklin Gothic Heavy" panose="020B0903020102020204" pitchFamily="34" charset="0"/>
              </a:rPr>
              <a:t>)</a:t>
            </a:r>
            <a:endParaRPr lang="en-US" sz="2800" dirty="0"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723528" y="2449969"/>
            <a:ext cx="5558989" cy="4341684"/>
            <a:chOff x="155575" y="1224854"/>
            <a:chExt cx="6253896" cy="54721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5575" y="1224854"/>
              <a:ext cx="6253896" cy="54721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Rectangle 10"/>
            <p:cNvSpPr/>
            <p:nvPr/>
          </p:nvSpPr>
          <p:spPr>
            <a:xfrm rot="18009414">
              <a:off x="762209" y="3757524"/>
              <a:ext cx="2756745" cy="61021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OKSIGEN</a:t>
              </a:r>
              <a:endParaRPr lang="en-US" sz="3200" b="1" dirty="0"/>
            </a:p>
          </p:txBody>
        </p:sp>
        <p:sp>
          <p:nvSpPr>
            <p:cNvPr id="12" name="Rectangle 11"/>
            <p:cNvSpPr/>
            <p:nvPr/>
          </p:nvSpPr>
          <p:spPr>
            <a:xfrm rot="3582066">
              <a:off x="3058445" y="3792533"/>
              <a:ext cx="2756745" cy="56106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BAHAN API</a:t>
              </a:r>
              <a:endParaRPr lang="en-US" sz="32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96414" y="5795683"/>
              <a:ext cx="2756745" cy="66952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HABA</a:t>
              </a:r>
              <a:endParaRPr lang="en-US" sz="32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5772" y="203200"/>
            <a:ext cx="115892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empus Sans ITC" panose="04020404030D07020202" pitchFamily="82" charset="0"/>
                <a:ea typeface="Adobe Ming Std L" panose="02020300000000000000" pitchFamily="18" charset="-128"/>
              </a:rPr>
              <a:t>Teknik</a:t>
            </a:r>
            <a:r>
              <a:rPr lang="en-US" sz="3200" dirty="0" smtClean="0">
                <a:latin typeface="Tempus Sans ITC" panose="04020404030D07020202" pitchFamily="82" charset="0"/>
                <a:ea typeface="Adobe Ming Std L" panose="02020300000000000000" pitchFamily="18" charset="-128"/>
              </a:rPr>
              <a:t> </a:t>
            </a:r>
            <a:r>
              <a:rPr lang="en-US" sz="3200" dirty="0" err="1" smtClean="0">
                <a:latin typeface="Tempus Sans ITC" panose="04020404030D07020202" pitchFamily="82" charset="0"/>
                <a:ea typeface="Adobe Ming Std L" panose="02020300000000000000" pitchFamily="18" charset="-128"/>
              </a:rPr>
              <a:t>menghapuskan</a:t>
            </a:r>
            <a:r>
              <a:rPr lang="en-US" sz="3200" dirty="0" smtClean="0">
                <a:latin typeface="Tempus Sans ITC" panose="04020404030D07020202" pitchFamily="82" charset="0"/>
                <a:ea typeface="Adobe Ming Std L" panose="02020300000000000000" pitchFamily="18" charset="-128"/>
              </a:rPr>
              <a:t> factor </a:t>
            </a:r>
            <a:r>
              <a:rPr lang="en-US" sz="3200" dirty="0" err="1" smtClean="0">
                <a:latin typeface="Tempus Sans ITC" panose="04020404030D07020202" pitchFamily="82" charset="0"/>
                <a:ea typeface="Adobe Ming Std L" panose="02020300000000000000" pitchFamily="18" charset="-128"/>
              </a:rPr>
              <a:t>penyebab</a:t>
            </a:r>
            <a:r>
              <a:rPr lang="en-US" sz="3200" dirty="0" smtClean="0">
                <a:latin typeface="Tempus Sans ITC" panose="04020404030D07020202" pitchFamily="82" charset="0"/>
                <a:ea typeface="Adobe Ming Std L" panose="02020300000000000000" pitchFamily="18" charset="-128"/>
              </a:rPr>
              <a:t> </a:t>
            </a:r>
            <a:r>
              <a:rPr lang="en-US" sz="3200" dirty="0" err="1" smtClean="0">
                <a:latin typeface="Tempus Sans ITC" panose="04020404030D07020202" pitchFamily="82" charset="0"/>
                <a:ea typeface="Adobe Ming Std L" panose="02020300000000000000" pitchFamily="18" charset="-128"/>
              </a:rPr>
              <a:t>kebakaran</a:t>
            </a:r>
            <a:r>
              <a:rPr lang="en-US" sz="3200" dirty="0" smtClean="0">
                <a:latin typeface="Tempus Sans ITC" panose="04020404030D07020202" pitchFamily="82" charset="0"/>
                <a:ea typeface="Adobe Ming Std L" panose="02020300000000000000" pitchFamily="18" charset="-128"/>
              </a:rPr>
              <a:t>:</a:t>
            </a:r>
            <a:endParaRPr lang="en-US" sz="3200" dirty="0">
              <a:latin typeface="Tempus Sans ITC" panose="04020404030D07020202" pitchFamily="82" charset="0"/>
              <a:ea typeface="Adobe Ming Std L" panose="02020300000000000000" pitchFamily="18" charset="-128"/>
            </a:endParaRPr>
          </a:p>
          <a:p>
            <a:pPr marL="1143000" indent="-1143000">
              <a:buAutoNum type="arabicPeriod"/>
            </a:pPr>
            <a:r>
              <a:rPr lang="en-US" sz="7200" b="1" dirty="0" smtClean="0">
                <a:latin typeface="Franklin Gothic Heavy" panose="020B0903020102020204" pitchFamily="34" charset="0"/>
                <a:ea typeface="Adobe Ming Std L" panose="02020300000000000000" pitchFamily="18" charset="-128"/>
              </a:rPr>
              <a:t>MENYELIMUTI</a:t>
            </a:r>
            <a:endParaRPr lang="en-US" sz="7200" b="1" dirty="0" smtClean="0">
              <a:latin typeface="Franklin Gothic Heavy" panose="020B0903020102020204" pitchFamily="34" charset="0"/>
              <a:ea typeface="Adobe Ming Std L" panose="02020300000000000000" pitchFamily="18" charset="-128"/>
            </a:endParaRPr>
          </a:p>
          <a:p>
            <a:r>
              <a:rPr lang="en-US" sz="3600" dirty="0" smtClean="0">
                <a:ea typeface="Adobe Ming Std L" panose="02020300000000000000" pitchFamily="18" charset="-128"/>
              </a:rPr>
              <a:t>(</a:t>
            </a:r>
            <a:r>
              <a:rPr lang="en-US" sz="3600" dirty="0" err="1" smtClean="0">
                <a:ea typeface="Adobe Ming Std L" panose="02020300000000000000" pitchFamily="18" charset="-128"/>
              </a:rPr>
              <a:t>memutuskan</a:t>
            </a:r>
            <a:r>
              <a:rPr lang="en-US" sz="3600" dirty="0" smtClean="0">
                <a:ea typeface="Adobe Ming Std L" panose="02020300000000000000" pitchFamily="18" charset="-128"/>
              </a:rPr>
              <a:t> </a:t>
            </a:r>
            <a:r>
              <a:rPr lang="en-US" sz="3600" dirty="0" err="1" smtClean="0">
                <a:ea typeface="Adobe Ming Std L" panose="02020300000000000000" pitchFamily="18" charset="-128"/>
              </a:rPr>
              <a:t>hubungan</a:t>
            </a:r>
            <a:r>
              <a:rPr lang="en-US" sz="3600" dirty="0" smtClean="0">
                <a:ea typeface="Adobe Ming Std L" panose="02020300000000000000" pitchFamily="18" charset="-128"/>
              </a:rPr>
              <a:t> </a:t>
            </a:r>
            <a:r>
              <a:rPr lang="en-US" sz="3600" dirty="0" err="1" smtClean="0">
                <a:ea typeface="Adobe Ming Std L" panose="02020300000000000000" pitchFamily="18" charset="-128"/>
              </a:rPr>
              <a:t>bahan</a:t>
            </a:r>
            <a:r>
              <a:rPr lang="en-US" sz="3600" dirty="0" smtClean="0">
                <a:ea typeface="Adobe Ming Std L" panose="02020300000000000000" pitchFamily="18" charset="-128"/>
              </a:rPr>
              <a:t> </a:t>
            </a:r>
            <a:r>
              <a:rPr lang="en-US" sz="3600" dirty="0" err="1" smtClean="0">
                <a:ea typeface="Adobe Ming Std L" panose="02020300000000000000" pitchFamily="18" charset="-128"/>
              </a:rPr>
              <a:t>bakar</a:t>
            </a:r>
            <a:r>
              <a:rPr lang="en-US" sz="3600" dirty="0" smtClean="0">
                <a:ea typeface="Adobe Ming Std L" panose="02020300000000000000" pitchFamily="18" charset="-128"/>
              </a:rPr>
              <a:t> </a:t>
            </a:r>
            <a:r>
              <a:rPr lang="en-US" sz="3600" dirty="0" err="1" smtClean="0">
                <a:ea typeface="Adobe Ming Std L" panose="02020300000000000000" pitchFamily="18" charset="-128"/>
              </a:rPr>
              <a:t>dengan</a:t>
            </a:r>
            <a:r>
              <a:rPr lang="en-US" sz="3600" dirty="0" smtClean="0">
                <a:ea typeface="Adobe Ming Std L" panose="02020300000000000000" pitchFamily="18" charset="-128"/>
              </a:rPr>
              <a:t> </a:t>
            </a:r>
            <a:r>
              <a:rPr lang="en-US" sz="3600" dirty="0" err="1" smtClean="0">
                <a:ea typeface="Adobe Ming Std L" panose="02020300000000000000" pitchFamily="18" charset="-128"/>
              </a:rPr>
              <a:t>udara</a:t>
            </a:r>
            <a:r>
              <a:rPr lang="en-US" sz="3600" dirty="0" smtClean="0">
                <a:ea typeface="Adobe Ming Std L" panose="02020300000000000000" pitchFamily="18" charset="-128"/>
              </a:rPr>
              <a:t>/</a:t>
            </a:r>
            <a:r>
              <a:rPr lang="en-US" sz="3600" dirty="0" err="1" smtClean="0">
                <a:ea typeface="Adobe Ming Std L" panose="02020300000000000000" pitchFamily="18" charset="-128"/>
              </a:rPr>
              <a:t>oksigen</a:t>
            </a:r>
            <a:r>
              <a:rPr lang="en-US" sz="3600" dirty="0" smtClean="0">
                <a:ea typeface="Adobe Ming Std L" panose="02020300000000000000" pitchFamily="18" charset="-128"/>
              </a:rPr>
              <a:t>)</a:t>
            </a:r>
            <a:endParaRPr lang="en-US" sz="3600" dirty="0">
              <a:ea typeface="Adobe Ming Std L" panose="02020300000000000000" pitchFamily="18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72" y="2449969"/>
            <a:ext cx="3124410" cy="2340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0" r="92000"/>
                    </a14:imgEffect>
                  </a14:imgLayer>
                </a14:imgProps>
              </a:ext>
            </a:extLst>
          </a:blip>
          <a:srcRect t="7873" b="13878"/>
          <a:stretch>
            <a:fillRect/>
          </a:stretch>
        </p:blipFill>
        <p:spPr>
          <a:xfrm>
            <a:off x="173945" y="4280293"/>
            <a:ext cx="3209419" cy="2511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537" y="2449969"/>
            <a:ext cx="3164567" cy="391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 rot="1752781">
            <a:off x="7865508" y="3505747"/>
            <a:ext cx="1059543" cy="256902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723528" y="2449969"/>
            <a:ext cx="5558989" cy="4341684"/>
            <a:chOff x="155575" y="1224854"/>
            <a:chExt cx="6253896" cy="547215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5575" y="1224854"/>
              <a:ext cx="6253896" cy="54721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ctangle 21"/>
            <p:cNvSpPr/>
            <p:nvPr/>
          </p:nvSpPr>
          <p:spPr>
            <a:xfrm rot="18009414">
              <a:off x="762209" y="3757524"/>
              <a:ext cx="2756745" cy="61021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OKSIGEN</a:t>
              </a:r>
              <a:endParaRPr lang="en-US" sz="3200" b="1" dirty="0"/>
            </a:p>
          </p:txBody>
        </p:sp>
        <p:sp>
          <p:nvSpPr>
            <p:cNvPr id="23" name="Rectangle 22"/>
            <p:cNvSpPr/>
            <p:nvPr/>
          </p:nvSpPr>
          <p:spPr>
            <a:xfrm rot="3582066">
              <a:off x="3058445" y="3792533"/>
              <a:ext cx="2756745" cy="56106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BAHAN API</a:t>
              </a:r>
              <a:endParaRPr lang="en-US" sz="3200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996414" y="5795683"/>
              <a:ext cx="2756745" cy="66952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HABA</a:t>
              </a:r>
              <a:endParaRPr lang="en-US" sz="32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5772" y="203200"/>
            <a:ext cx="930703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empus Sans ITC" panose="04020404030D07020202" pitchFamily="82" charset="0"/>
                <a:ea typeface="Adobe Ming Std L" panose="02020300000000000000" pitchFamily="18" charset="-128"/>
              </a:rPr>
              <a:t>Teknik</a:t>
            </a:r>
            <a:r>
              <a:rPr lang="en-US" sz="3200" dirty="0">
                <a:latin typeface="Tempus Sans ITC" panose="04020404030D07020202" pitchFamily="82" charset="0"/>
                <a:ea typeface="Adobe Ming Std L" panose="02020300000000000000" pitchFamily="18" charset="-128"/>
              </a:rPr>
              <a:t> </a:t>
            </a:r>
            <a:r>
              <a:rPr lang="en-US" sz="3200" dirty="0" err="1">
                <a:latin typeface="Tempus Sans ITC" panose="04020404030D07020202" pitchFamily="82" charset="0"/>
                <a:ea typeface="Adobe Ming Std L" panose="02020300000000000000" pitchFamily="18" charset="-128"/>
              </a:rPr>
              <a:t>menghapuskan</a:t>
            </a:r>
            <a:r>
              <a:rPr lang="en-US" sz="3200" dirty="0">
                <a:latin typeface="Tempus Sans ITC" panose="04020404030D07020202" pitchFamily="82" charset="0"/>
                <a:ea typeface="Adobe Ming Std L" panose="02020300000000000000" pitchFamily="18" charset="-128"/>
              </a:rPr>
              <a:t> factor </a:t>
            </a:r>
            <a:r>
              <a:rPr lang="en-US" sz="3200" dirty="0" err="1">
                <a:latin typeface="Tempus Sans ITC" panose="04020404030D07020202" pitchFamily="82" charset="0"/>
                <a:ea typeface="Adobe Ming Std L" panose="02020300000000000000" pitchFamily="18" charset="-128"/>
              </a:rPr>
              <a:t>penyebab</a:t>
            </a:r>
            <a:r>
              <a:rPr lang="en-US" sz="3200" dirty="0">
                <a:latin typeface="Tempus Sans ITC" panose="04020404030D07020202" pitchFamily="82" charset="0"/>
                <a:ea typeface="Adobe Ming Std L" panose="02020300000000000000" pitchFamily="18" charset="-128"/>
              </a:rPr>
              <a:t> </a:t>
            </a:r>
            <a:r>
              <a:rPr lang="en-US" sz="3200" dirty="0" err="1">
                <a:latin typeface="Tempus Sans ITC" panose="04020404030D07020202" pitchFamily="82" charset="0"/>
                <a:ea typeface="Adobe Ming Std L" panose="02020300000000000000" pitchFamily="18" charset="-128"/>
              </a:rPr>
              <a:t>kebakaran</a:t>
            </a:r>
            <a:r>
              <a:rPr lang="en-US" sz="3200" dirty="0">
                <a:latin typeface="Tempus Sans ITC" panose="04020404030D07020202" pitchFamily="82" charset="0"/>
                <a:ea typeface="Adobe Ming Std L" panose="02020300000000000000" pitchFamily="18" charset="-128"/>
              </a:rPr>
              <a:t>:</a:t>
            </a:r>
            <a:endParaRPr lang="en-US" sz="3200" dirty="0">
              <a:latin typeface="Tempus Sans ITC" panose="04020404030D07020202" pitchFamily="82" charset="0"/>
              <a:ea typeface="Adobe Ming Std L" panose="02020300000000000000" pitchFamily="18" charset="-128"/>
            </a:endParaRPr>
          </a:p>
          <a:p>
            <a:r>
              <a:rPr lang="en-US" sz="7200" b="1" dirty="0" smtClean="0">
                <a:latin typeface="Franklin Gothic Heavy" panose="020B0903020102020204" pitchFamily="34" charset="0"/>
                <a:ea typeface="Adobe Ming Std L" panose="02020300000000000000" pitchFamily="18" charset="-128"/>
              </a:rPr>
              <a:t>2. MENDINGINKAN</a:t>
            </a:r>
            <a:endParaRPr lang="en-US" sz="7200" b="1" dirty="0" smtClean="0">
              <a:latin typeface="Franklin Gothic Heavy" panose="020B0903020102020204" pitchFamily="34" charset="0"/>
              <a:ea typeface="Adobe Ming Std L" panose="02020300000000000000" pitchFamily="18" charset="-128"/>
            </a:endParaRPr>
          </a:p>
          <a:p>
            <a:r>
              <a:rPr lang="en-US" sz="3600" dirty="0" smtClean="0">
                <a:ea typeface="Adobe Ming Std L" panose="02020300000000000000" pitchFamily="18" charset="-128"/>
              </a:rPr>
              <a:t>(</a:t>
            </a:r>
            <a:r>
              <a:rPr lang="en-US" sz="3600" dirty="0" err="1" smtClean="0">
                <a:ea typeface="Adobe Ming Std L" panose="02020300000000000000" pitchFamily="18" charset="-128"/>
              </a:rPr>
              <a:t>mendinginkan</a:t>
            </a:r>
            <a:r>
              <a:rPr lang="en-US" sz="3600" dirty="0" smtClean="0">
                <a:ea typeface="Adobe Ming Std L" panose="02020300000000000000" pitchFamily="18" charset="-128"/>
              </a:rPr>
              <a:t> </a:t>
            </a:r>
            <a:r>
              <a:rPr lang="en-US" sz="3600" dirty="0" err="1" smtClean="0">
                <a:ea typeface="Adobe Ming Std L" panose="02020300000000000000" pitchFamily="18" charset="-128"/>
              </a:rPr>
              <a:t>permukaan</a:t>
            </a:r>
            <a:r>
              <a:rPr lang="en-US" sz="3600" dirty="0" smtClean="0">
                <a:ea typeface="Adobe Ming Std L" panose="02020300000000000000" pitchFamily="18" charset="-128"/>
              </a:rPr>
              <a:t> </a:t>
            </a:r>
            <a:r>
              <a:rPr lang="en-US" sz="3600" dirty="0" err="1" smtClean="0">
                <a:ea typeface="Adobe Ming Std L" panose="02020300000000000000" pitchFamily="18" charset="-128"/>
              </a:rPr>
              <a:t>bahan</a:t>
            </a:r>
            <a:r>
              <a:rPr lang="en-US" sz="3600" dirty="0" smtClean="0">
                <a:ea typeface="Adobe Ming Std L" panose="02020300000000000000" pitchFamily="18" charset="-128"/>
              </a:rPr>
              <a:t> yang </a:t>
            </a:r>
            <a:r>
              <a:rPr lang="en-US" sz="3600" dirty="0" err="1" smtClean="0">
                <a:ea typeface="Adobe Ming Std L" panose="02020300000000000000" pitchFamily="18" charset="-128"/>
              </a:rPr>
              <a:t>terbakar</a:t>
            </a:r>
            <a:r>
              <a:rPr lang="en-US" sz="3600" dirty="0" smtClean="0">
                <a:ea typeface="Adobe Ming Std L" panose="02020300000000000000" pitchFamily="18" charset="-128"/>
              </a:rPr>
              <a:t>)</a:t>
            </a:r>
            <a:endParaRPr lang="en-US" sz="3600" dirty="0">
              <a:ea typeface="Adobe Ming Std L" panose="02020300000000000000" pitchFamily="18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91" y="2449969"/>
            <a:ext cx="2933344" cy="440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 rot="5400000">
            <a:off x="9189719" y="5025079"/>
            <a:ext cx="1059543" cy="256902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3655" b="12694"/>
          <a:stretch>
            <a:fillRect/>
          </a:stretch>
        </p:blipFill>
        <p:spPr>
          <a:xfrm>
            <a:off x="3230339" y="2567076"/>
            <a:ext cx="3954232" cy="2525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23528" y="2449969"/>
            <a:ext cx="5558989" cy="4341684"/>
            <a:chOff x="155575" y="1224854"/>
            <a:chExt cx="6253896" cy="54721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5575" y="1224854"/>
              <a:ext cx="6253896" cy="54721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Rectangle 8"/>
            <p:cNvSpPr/>
            <p:nvPr/>
          </p:nvSpPr>
          <p:spPr>
            <a:xfrm rot="18009414">
              <a:off x="762209" y="3757524"/>
              <a:ext cx="2756745" cy="61021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OKSIGEN</a:t>
              </a:r>
              <a:endParaRPr lang="en-US" sz="3200" b="1" dirty="0"/>
            </a:p>
          </p:txBody>
        </p:sp>
        <p:sp>
          <p:nvSpPr>
            <p:cNvPr id="10" name="Rectangle 9"/>
            <p:cNvSpPr/>
            <p:nvPr/>
          </p:nvSpPr>
          <p:spPr>
            <a:xfrm rot="3582066">
              <a:off x="3058445" y="3792533"/>
              <a:ext cx="2756745" cy="56106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BAHAN API</a:t>
              </a:r>
              <a:endParaRPr lang="en-US" sz="32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96414" y="5795683"/>
              <a:ext cx="2756745" cy="66952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HABA</a:t>
              </a:r>
              <a:endParaRPr lang="en-US" sz="32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5772" y="203200"/>
            <a:ext cx="106025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empus Sans ITC" panose="04020404030D07020202" pitchFamily="82" charset="0"/>
                <a:ea typeface="Adobe Ming Std L" panose="02020300000000000000" pitchFamily="18" charset="-128"/>
              </a:rPr>
              <a:t>Teknik</a:t>
            </a:r>
            <a:r>
              <a:rPr lang="en-US" sz="3200" dirty="0">
                <a:latin typeface="Tempus Sans ITC" panose="04020404030D07020202" pitchFamily="82" charset="0"/>
                <a:ea typeface="Adobe Ming Std L" panose="02020300000000000000" pitchFamily="18" charset="-128"/>
              </a:rPr>
              <a:t> </a:t>
            </a:r>
            <a:r>
              <a:rPr lang="en-US" sz="3200" dirty="0" err="1">
                <a:latin typeface="Tempus Sans ITC" panose="04020404030D07020202" pitchFamily="82" charset="0"/>
                <a:ea typeface="Adobe Ming Std L" panose="02020300000000000000" pitchFamily="18" charset="-128"/>
              </a:rPr>
              <a:t>menghapuskan</a:t>
            </a:r>
            <a:r>
              <a:rPr lang="en-US" sz="3200" dirty="0">
                <a:latin typeface="Tempus Sans ITC" panose="04020404030D07020202" pitchFamily="82" charset="0"/>
                <a:ea typeface="Adobe Ming Std L" panose="02020300000000000000" pitchFamily="18" charset="-128"/>
              </a:rPr>
              <a:t> factor </a:t>
            </a:r>
            <a:r>
              <a:rPr lang="en-US" sz="3200" dirty="0" err="1">
                <a:latin typeface="Tempus Sans ITC" panose="04020404030D07020202" pitchFamily="82" charset="0"/>
                <a:ea typeface="Adobe Ming Std L" panose="02020300000000000000" pitchFamily="18" charset="-128"/>
              </a:rPr>
              <a:t>penyebab</a:t>
            </a:r>
            <a:r>
              <a:rPr lang="en-US" sz="3200" dirty="0">
                <a:latin typeface="Tempus Sans ITC" panose="04020404030D07020202" pitchFamily="82" charset="0"/>
                <a:ea typeface="Adobe Ming Std L" panose="02020300000000000000" pitchFamily="18" charset="-128"/>
              </a:rPr>
              <a:t> </a:t>
            </a:r>
            <a:r>
              <a:rPr lang="en-US" sz="3200" dirty="0" err="1">
                <a:latin typeface="Tempus Sans ITC" panose="04020404030D07020202" pitchFamily="82" charset="0"/>
                <a:ea typeface="Adobe Ming Std L" panose="02020300000000000000" pitchFamily="18" charset="-128"/>
              </a:rPr>
              <a:t>kebakaran</a:t>
            </a:r>
            <a:r>
              <a:rPr lang="en-US" sz="3200" dirty="0">
                <a:latin typeface="Tempus Sans ITC" panose="04020404030D07020202" pitchFamily="82" charset="0"/>
                <a:ea typeface="Adobe Ming Std L" panose="02020300000000000000" pitchFamily="18" charset="-128"/>
              </a:rPr>
              <a:t>:</a:t>
            </a:r>
            <a:endParaRPr lang="en-US" sz="3200" dirty="0">
              <a:latin typeface="Tempus Sans ITC" panose="04020404030D07020202" pitchFamily="82" charset="0"/>
              <a:ea typeface="Adobe Ming Std L" panose="02020300000000000000" pitchFamily="18" charset="-128"/>
            </a:endParaRPr>
          </a:p>
          <a:p>
            <a:r>
              <a:rPr lang="en-US" sz="4000" b="1" dirty="0" smtClean="0">
                <a:latin typeface="Franklin Gothic Heavy" panose="020B0903020102020204" pitchFamily="34" charset="0"/>
                <a:ea typeface="Adobe Ming Std L" panose="02020300000000000000" pitchFamily="18" charset="-128"/>
              </a:rPr>
              <a:t>3. MENGURANGKAN JUMLAH BAHAN BAKAR</a:t>
            </a:r>
            <a:endParaRPr lang="en-US" sz="4000" b="1" dirty="0" smtClean="0">
              <a:latin typeface="Franklin Gothic Heavy" panose="020B0903020102020204" pitchFamily="34" charset="0"/>
              <a:ea typeface="Adobe Ming Std L" panose="02020300000000000000" pitchFamily="18" charset="-128"/>
            </a:endParaRPr>
          </a:p>
          <a:p>
            <a:r>
              <a:rPr lang="en-US" sz="3600" dirty="0" smtClean="0">
                <a:ea typeface="Adobe Ming Std L" panose="02020300000000000000" pitchFamily="18" charset="-128"/>
              </a:rPr>
              <a:t>(</a:t>
            </a:r>
            <a:r>
              <a:rPr lang="en-US" sz="3600" dirty="0" err="1" smtClean="0">
                <a:ea typeface="Adobe Ming Std L" panose="02020300000000000000" pitchFamily="18" charset="-128"/>
              </a:rPr>
              <a:t>memisahkan</a:t>
            </a:r>
            <a:r>
              <a:rPr lang="en-US" sz="3600" dirty="0" smtClean="0">
                <a:ea typeface="Adobe Ming Std L" panose="02020300000000000000" pitchFamily="18" charset="-128"/>
              </a:rPr>
              <a:t>/</a:t>
            </a:r>
            <a:r>
              <a:rPr lang="en-US" sz="3600" dirty="0" err="1" smtClean="0">
                <a:ea typeface="Adobe Ming Std L" panose="02020300000000000000" pitchFamily="18" charset="-128"/>
              </a:rPr>
              <a:t>mengurangkan</a:t>
            </a:r>
            <a:r>
              <a:rPr lang="en-US" sz="3600" dirty="0" smtClean="0">
                <a:ea typeface="Adobe Ming Std L" panose="02020300000000000000" pitchFamily="18" charset="-128"/>
              </a:rPr>
              <a:t> </a:t>
            </a:r>
            <a:r>
              <a:rPr lang="en-US" sz="3600" dirty="0" err="1" smtClean="0">
                <a:ea typeface="Adobe Ming Std L" panose="02020300000000000000" pitchFamily="18" charset="-128"/>
              </a:rPr>
              <a:t>bahan</a:t>
            </a:r>
            <a:r>
              <a:rPr lang="en-US" sz="3600" dirty="0" smtClean="0">
                <a:ea typeface="Adobe Ming Std L" panose="02020300000000000000" pitchFamily="18" charset="-128"/>
              </a:rPr>
              <a:t> yang </a:t>
            </a:r>
            <a:r>
              <a:rPr lang="en-US" sz="3600" dirty="0" err="1" smtClean="0">
                <a:ea typeface="Adobe Ming Std L" panose="02020300000000000000" pitchFamily="18" charset="-128"/>
              </a:rPr>
              <a:t>terbakar</a:t>
            </a:r>
            <a:r>
              <a:rPr lang="en-US" sz="3600" dirty="0" smtClean="0">
                <a:ea typeface="Adobe Ming Std L" panose="02020300000000000000" pitchFamily="18" charset="-128"/>
              </a:rPr>
              <a:t>)</a:t>
            </a:r>
            <a:endParaRPr lang="en-US" sz="3600" dirty="0">
              <a:ea typeface="Adobe Ming Std L" panose="02020300000000000000" pitchFamily="18" charset="-128"/>
            </a:endParaRPr>
          </a:p>
        </p:txBody>
      </p:sp>
      <p:sp>
        <p:nvSpPr>
          <p:cNvPr id="8" name="Oval 7"/>
          <p:cNvSpPr/>
          <p:nvPr/>
        </p:nvSpPr>
        <p:spPr>
          <a:xfrm rot="8624013">
            <a:off x="10114910" y="3451429"/>
            <a:ext cx="1059543" cy="256902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72" y="1957526"/>
            <a:ext cx="6225322" cy="4675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079" y="70416"/>
            <a:ext cx="3904343" cy="4122761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9" y="70416"/>
            <a:ext cx="4491843" cy="316842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027" y="3309256"/>
            <a:ext cx="2860707" cy="354874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309256"/>
            <a:ext cx="3674614" cy="354874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162" y="70416"/>
            <a:ext cx="4042155" cy="38756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663" y="3946016"/>
            <a:ext cx="5805654" cy="291198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4588128" y="1725045"/>
            <a:ext cx="3193143" cy="2583543"/>
          </a:xfrm>
          <a:prstGeom prst="ellipse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Sikap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berjaga-jaga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untuk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mengelakkan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kebakaran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509" y="207817"/>
            <a:ext cx="10949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7</a:t>
            </a:r>
            <a:r>
              <a:rPr lang="en-US" sz="7200" b="1" dirty="0" smtClean="0"/>
              <a:t>.3 </a:t>
            </a:r>
            <a:r>
              <a:rPr lang="en-US" sz="7200" b="1" u="sng" dirty="0" smtClean="0"/>
              <a:t>PENCEMARAN UDARA</a:t>
            </a:r>
            <a:endParaRPr lang="en-US" sz="7200" dirty="0" smtClean="0"/>
          </a:p>
          <a:p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811369" y="1635617"/>
            <a:ext cx="1094704" cy="6568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63650" y="1519708"/>
            <a:ext cx="9118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Bahan</a:t>
            </a:r>
            <a:r>
              <a:rPr lang="en-US" sz="4800" dirty="0" smtClean="0"/>
              <a:t> yang </a:t>
            </a:r>
            <a:r>
              <a:rPr lang="en-US" sz="4800" dirty="0" err="1" smtClean="0"/>
              <a:t>tidak</a:t>
            </a:r>
            <a:r>
              <a:rPr lang="en-US" sz="4800" dirty="0" smtClean="0"/>
              <a:t> </a:t>
            </a:r>
            <a:r>
              <a:rPr lang="en-US" sz="4800" dirty="0" err="1" smtClean="0"/>
              <a:t>diperlukan</a:t>
            </a:r>
            <a:r>
              <a:rPr lang="en-US" sz="4800" dirty="0" smtClean="0"/>
              <a:t> </a:t>
            </a:r>
            <a:r>
              <a:rPr lang="en-US" sz="4800" dirty="0" err="1" smtClean="0"/>
              <a:t>dalam</a:t>
            </a:r>
            <a:r>
              <a:rPr lang="en-US" sz="4800" dirty="0" smtClean="0"/>
              <a:t> </a:t>
            </a:r>
            <a:r>
              <a:rPr lang="en-US" sz="4800" dirty="0" err="1" smtClean="0"/>
              <a:t>udara</a:t>
            </a:r>
            <a:r>
              <a:rPr lang="en-US" sz="4800" dirty="0" smtClean="0"/>
              <a:t> yang </a:t>
            </a:r>
            <a:r>
              <a:rPr lang="en-US" sz="4800" u="sng" dirty="0" err="1" smtClean="0"/>
              <a:t>merbahaya</a:t>
            </a:r>
            <a:r>
              <a:rPr lang="en-US" sz="4800" dirty="0" smtClean="0"/>
              <a:t> </a:t>
            </a:r>
            <a:r>
              <a:rPr lang="en-US" sz="4800" dirty="0" err="1" smtClean="0"/>
              <a:t>kepada</a:t>
            </a:r>
            <a:r>
              <a:rPr lang="en-US" sz="4800" dirty="0" smtClean="0"/>
              <a:t> </a:t>
            </a:r>
            <a:r>
              <a:rPr lang="en-US" sz="4800" dirty="0" err="1" smtClean="0"/>
              <a:t>benda</a:t>
            </a:r>
            <a:r>
              <a:rPr lang="en-US" sz="4800" dirty="0" smtClean="0"/>
              <a:t> </a:t>
            </a:r>
            <a:r>
              <a:rPr lang="en-US" sz="4800" dirty="0" err="1" smtClean="0"/>
              <a:t>hidup</a:t>
            </a:r>
            <a:r>
              <a:rPr lang="en-US" sz="4800" dirty="0" smtClean="0"/>
              <a:t> </a:t>
            </a:r>
            <a:r>
              <a:rPr lang="en-US" sz="4800" dirty="0" err="1" smtClean="0"/>
              <a:t>dan</a:t>
            </a:r>
            <a:r>
              <a:rPr lang="en-US" sz="4800" dirty="0" smtClean="0"/>
              <a:t> </a:t>
            </a:r>
            <a:r>
              <a:rPr lang="en-US" sz="4800" dirty="0" err="1" smtClean="0"/>
              <a:t>alam</a:t>
            </a:r>
            <a:r>
              <a:rPr lang="en-US" sz="4800" dirty="0" smtClean="0"/>
              <a:t> </a:t>
            </a:r>
            <a:r>
              <a:rPr lang="en-US" sz="4800" dirty="0" err="1" smtClean="0"/>
              <a:t>sekitar</a:t>
            </a:r>
            <a:endParaRPr lang="en-US" sz="4800" dirty="0"/>
          </a:p>
        </p:txBody>
      </p:sp>
      <p:sp>
        <p:nvSpPr>
          <p:cNvPr id="5" name="Right Arrow 4"/>
          <p:cNvSpPr/>
          <p:nvPr/>
        </p:nvSpPr>
        <p:spPr>
          <a:xfrm>
            <a:off x="811369" y="4318717"/>
            <a:ext cx="1094704" cy="6568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06073" y="4217287"/>
            <a:ext cx="10285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Antara</a:t>
            </a:r>
            <a:r>
              <a:rPr lang="en-US" sz="4800" dirty="0" smtClean="0"/>
              <a:t> </a:t>
            </a:r>
            <a:r>
              <a:rPr lang="en-US" sz="4800" dirty="0" err="1" smtClean="0"/>
              <a:t>b</a:t>
            </a:r>
            <a:r>
              <a:rPr lang="en-US" sz="4800" dirty="0" err="1" smtClean="0"/>
              <a:t>ahan</a:t>
            </a:r>
            <a:r>
              <a:rPr lang="en-US" sz="4800" dirty="0" smtClean="0"/>
              <a:t> </a:t>
            </a:r>
            <a:r>
              <a:rPr lang="en-US" sz="4800" dirty="0" err="1" smtClean="0"/>
              <a:t>pencemar</a:t>
            </a:r>
            <a:r>
              <a:rPr lang="en-US" sz="4800" dirty="0" smtClean="0"/>
              <a:t> </a:t>
            </a:r>
            <a:r>
              <a:rPr lang="en-US" sz="4800" dirty="0" err="1" smtClean="0"/>
              <a:t>adalah</a:t>
            </a:r>
            <a:r>
              <a:rPr lang="en-US" sz="4800" dirty="0" smtClean="0"/>
              <a:t> </a:t>
            </a:r>
            <a:r>
              <a:rPr lang="en-US" sz="4800" dirty="0" err="1" smtClean="0"/>
              <a:t>habuk</a:t>
            </a:r>
            <a:r>
              <a:rPr lang="en-US" sz="4800" dirty="0" smtClean="0"/>
              <a:t>, </a:t>
            </a:r>
            <a:r>
              <a:rPr lang="en-US" sz="4800" dirty="0" err="1" smtClean="0"/>
              <a:t>karbon</a:t>
            </a:r>
            <a:r>
              <a:rPr lang="en-US" sz="4800" dirty="0" smtClean="0"/>
              <a:t> </a:t>
            </a:r>
            <a:r>
              <a:rPr lang="en-US" sz="4800" dirty="0" err="1" smtClean="0"/>
              <a:t>monoksida</a:t>
            </a:r>
            <a:r>
              <a:rPr lang="en-US" sz="4800" dirty="0" smtClean="0"/>
              <a:t>, </a:t>
            </a:r>
            <a:r>
              <a:rPr lang="en-US" sz="4800" dirty="0" err="1" smtClean="0"/>
              <a:t>plumbum</a:t>
            </a:r>
            <a:r>
              <a:rPr lang="en-US" sz="4800" dirty="0" smtClean="0"/>
              <a:t>, </a:t>
            </a:r>
            <a:r>
              <a:rPr lang="en-US" sz="4800" dirty="0" err="1" smtClean="0"/>
              <a:t>klorofluorokarbon</a:t>
            </a:r>
            <a:r>
              <a:rPr lang="en-US" sz="4800" dirty="0" smtClean="0"/>
              <a:t> (</a:t>
            </a:r>
            <a:r>
              <a:rPr lang="en-US" sz="4800" dirty="0" smtClean="0"/>
              <a:t>CFC), </a:t>
            </a:r>
            <a:r>
              <a:rPr lang="en-US" sz="4800" dirty="0" err="1" smtClean="0"/>
              <a:t>pestisid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20605" y="35312"/>
            <a:ext cx="11053640" cy="6822688"/>
            <a:chOff x="420605" y="35312"/>
            <a:chExt cx="11053640" cy="68226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20605" y="35312"/>
              <a:ext cx="10033364" cy="682268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93174" y="134471"/>
              <a:ext cx="10217995" cy="11079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6600" b="1" dirty="0" err="1" smtClean="0">
                  <a:solidFill>
                    <a:schemeClr val="bg1"/>
                  </a:solidFill>
                </a:rPr>
                <a:t>Gambar</a:t>
              </a:r>
              <a:r>
                <a:rPr lang="en-US" sz="6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6600" b="1" dirty="0" err="1" smtClean="0">
                  <a:solidFill>
                    <a:schemeClr val="bg1"/>
                  </a:solidFill>
                </a:rPr>
                <a:t>Pencemaran</a:t>
              </a:r>
              <a:r>
                <a:rPr lang="en-US" sz="6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6600" b="1" dirty="0" err="1" smtClean="0">
                  <a:solidFill>
                    <a:schemeClr val="bg1"/>
                  </a:solidFill>
                </a:rPr>
                <a:t>Udara</a:t>
              </a:r>
              <a:endParaRPr lang="en-US" sz="66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41406" y="1818953"/>
              <a:ext cx="5935792" cy="646331"/>
            </a:xfrm>
            <a:prstGeom prst="rect">
              <a:avLst/>
            </a:prstGeom>
            <a:gradFill>
              <a:gsLst>
                <a:gs pos="37000">
                  <a:srgbClr val="9381C6"/>
                </a:gs>
                <a:gs pos="0">
                  <a:srgbClr val="7030A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/>
                <a:t>Sumber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Pencemaran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Udara</a:t>
              </a:r>
              <a:r>
                <a:rPr lang="en-US" sz="3600" b="1" dirty="0" smtClean="0"/>
                <a:t>     </a:t>
              </a:r>
              <a:endParaRPr lang="en-US" sz="3600" b="1" dirty="0"/>
            </a:p>
          </p:txBody>
        </p:sp>
        <p:sp>
          <p:nvSpPr>
            <p:cNvPr id="5" name="Cloud 4"/>
            <p:cNvSpPr/>
            <p:nvPr/>
          </p:nvSpPr>
          <p:spPr>
            <a:xfrm>
              <a:off x="3141406" y="4011561"/>
              <a:ext cx="3141407" cy="1047136"/>
            </a:xfrm>
            <a:prstGeom prst="cloud">
              <a:avLst/>
            </a:prstGeom>
            <a:gradFill>
              <a:gsLst>
                <a:gs pos="37000">
                  <a:srgbClr val="FF00FF"/>
                </a:gs>
                <a:gs pos="0">
                  <a:srgbClr val="FF00FF"/>
                </a:gs>
                <a:gs pos="74000">
                  <a:srgbClr val="FFFF00"/>
                </a:gs>
                <a:gs pos="83000">
                  <a:srgbClr val="FFFF00"/>
                </a:gs>
                <a:gs pos="100000">
                  <a:srgbClr val="FFFF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tx1"/>
                  </a:solidFill>
                </a:rPr>
                <a:t>Pencemaran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dari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kenderaan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bermotor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Cloud 5"/>
            <p:cNvSpPr/>
            <p:nvPr/>
          </p:nvSpPr>
          <p:spPr>
            <a:xfrm>
              <a:off x="3805084" y="2465284"/>
              <a:ext cx="3170902" cy="1465161"/>
            </a:xfrm>
            <a:prstGeom prst="cloud">
              <a:avLst/>
            </a:prstGeom>
            <a:gradFill>
              <a:gsLst>
                <a:gs pos="37000">
                  <a:srgbClr val="92D050"/>
                </a:gs>
                <a:gs pos="0">
                  <a:srgbClr val="92D050"/>
                </a:gs>
                <a:gs pos="74000">
                  <a:srgbClr val="00B0F0"/>
                </a:gs>
                <a:gs pos="83000">
                  <a:srgbClr val="00B0F0"/>
                </a:gs>
                <a:gs pos="100000">
                  <a:srgbClr val="00B0F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tx1"/>
                  </a:solidFill>
                </a:rPr>
                <a:t>Pencemaran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dari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serombong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asap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Cloud 6"/>
            <p:cNvSpPr/>
            <p:nvPr/>
          </p:nvSpPr>
          <p:spPr>
            <a:xfrm>
              <a:off x="6641691" y="3642852"/>
              <a:ext cx="2361924" cy="938700"/>
            </a:xfrm>
            <a:prstGeom prst="cloud">
              <a:avLst/>
            </a:prstGeom>
            <a:gradFill>
              <a:gsLst>
                <a:gs pos="37000">
                  <a:schemeClr val="accent2">
                    <a:lumMod val="60000"/>
                    <a:lumOff val="40000"/>
                  </a:schemeClr>
                </a:gs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tx2">
                    <a:lumMod val="60000"/>
                    <a:lumOff val="40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tx1"/>
                  </a:solidFill>
                </a:rPr>
                <a:t>Pencemaran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dari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industri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27450" y="6248003"/>
              <a:ext cx="128849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BANDAR</a:t>
              </a:r>
              <a:endParaRPr lang="en-US" sz="16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46462" y="6248002"/>
              <a:ext cx="28043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KAWASAN INDUSTRI</a:t>
              </a:r>
              <a:endParaRPr lang="en-US" sz="1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96595" y="6248002"/>
              <a:ext cx="284905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KAWASAN BERBUKIT</a:t>
              </a:r>
              <a:endParaRPr lang="en-US" sz="1600" b="1" dirty="0"/>
            </a:p>
          </p:txBody>
        </p:sp>
        <p:sp>
          <p:nvSpPr>
            <p:cNvPr id="12" name="Cloud 11"/>
            <p:cNvSpPr/>
            <p:nvPr/>
          </p:nvSpPr>
          <p:spPr>
            <a:xfrm>
              <a:off x="8492531" y="4311726"/>
              <a:ext cx="2981714" cy="938700"/>
            </a:xfrm>
            <a:prstGeom prst="cloud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6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tx1"/>
                  </a:solidFill>
                </a:rPr>
                <a:t>Angin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meniup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habuk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dan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debu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1063802">
              <a:off x="486588" y="2996129"/>
              <a:ext cx="3099919" cy="938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368" y="167530"/>
            <a:ext cx="11943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PUNCA DAN KESAN PENCEMARAN UDARA</a:t>
            </a:r>
            <a:endParaRPr lang="en-US" sz="4800" u="sng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709" y="1064139"/>
            <a:ext cx="12293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empus Sans ITC" panose="04020404030D07020202" pitchFamily="82" charset="0"/>
              </a:rPr>
              <a:t>1</a:t>
            </a:r>
            <a:r>
              <a:rPr lang="en-US" sz="3600" dirty="0" smtClean="0">
                <a:latin typeface="Franklin Gothic Heavy" panose="020B0903020102020204" pitchFamily="34" charset="0"/>
              </a:rPr>
              <a:t>. </a:t>
            </a:r>
            <a:r>
              <a:rPr lang="en-US" sz="3600" dirty="0" err="1" smtClean="0">
                <a:latin typeface="Franklin Gothic Heavy" panose="020B0903020102020204" pitchFamily="34" charset="0"/>
              </a:rPr>
              <a:t>Kesihatan</a:t>
            </a:r>
            <a:r>
              <a:rPr lang="en-US" sz="3600" dirty="0" smtClean="0">
                <a:latin typeface="Franklin Gothic Heavy" panose="020B0903020102020204" pitchFamily="34" charset="0"/>
              </a:rPr>
              <a:t> </a:t>
            </a:r>
            <a:r>
              <a:rPr lang="en-US" sz="3600" dirty="0" err="1" smtClean="0">
                <a:latin typeface="Franklin Gothic Heavy" panose="020B0903020102020204" pitchFamily="34" charset="0"/>
              </a:rPr>
              <a:t>manusia</a:t>
            </a:r>
            <a:r>
              <a:rPr lang="en-US" sz="3600" dirty="0" smtClean="0">
                <a:latin typeface="Tempus Sans ITC" panose="04020404030D07020202" pitchFamily="82" charset="0"/>
              </a:rPr>
              <a:t>–</a:t>
            </a:r>
            <a:r>
              <a:rPr lang="en-US" sz="3600" dirty="0" err="1" smtClean="0">
                <a:latin typeface="Tempus Sans ITC" panose="04020404030D07020202" pitchFamily="82" charset="0"/>
              </a:rPr>
              <a:t>asma</a:t>
            </a:r>
            <a:r>
              <a:rPr lang="en-US" sz="3600" dirty="0" smtClean="0">
                <a:latin typeface="Tempus Sans ITC" panose="04020404030D07020202" pitchFamily="82" charset="0"/>
              </a:rPr>
              <a:t>, </a:t>
            </a:r>
            <a:r>
              <a:rPr lang="en-US" sz="3600" dirty="0" err="1" smtClean="0">
                <a:latin typeface="Tempus Sans ITC" panose="04020404030D07020202" pitchFamily="82" charset="0"/>
              </a:rPr>
              <a:t>kanser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peparu</a:t>
            </a:r>
            <a:r>
              <a:rPr lang="en-US" sz="3600" dirty="0" err="1" smtClean="0">
                <a:latin typeface="Tempus Sans ITC" panose="04020404030D07020202" pitchFamily="82" charset="0"/>
              </a:rPr>
              <a:t>,sakit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kepala,mati</a:t>
            </a:r>
            <a:endParaRPr lang="en-US" sz="3600" dirty="0">
              <a:latin typeface="Tempus Sans ITC" panose="04020404030D070202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214" y="2177587"/>
            <a:ext cx="5639077" cy="4158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291" y="1688643"/>
            <a:ext cx="5712883" cy="4760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88241" y="2101913"/>
            <a:ext cx="4478111" cy="4478338"/>
          </a:xfrm>
          <a:prstGeom prst="ellipse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148940" y="1717964"/>
            <a:ext cx="362857" cy="7402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23934" y="1224749"/>
            <a:ext cx="1867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atmosfera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053939" y="2295237"/>
            <a:ext cx="75025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err="1" smtClean="0"/>
              <a:t>Lapisan</a:t>
            </a:r>
            <a:r>
              <a:rPr lang="en-US" sz="4400" dirty="0" smtClean="0"/>
              <a:t> </a:t>
            </a:r>
            <a:r>
              <a:rPr lang="en-US" sz="4400" dirty="0" err="1" smtClean="0"/>
              <a:t>udara</a:t>
            </a:r>
            <a:r>
              <a:rPr lang="en-US" sz="4400" dirty="0" smtClean="0"/>
              <a:t> = </a:t>
            </a:r>
            <a:r>
              <a:rPr lang="en-US" sz="4400" b="1" u="sng" dirty="0" err="1" smtClean="0"/>
              <a:t>atmosfera</a:t>
            </a:r>
            <a:endParaRPr lang="en-US" sz="4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err="1" smtClean="0"/>
              <a:t>Mengandungi</a:t>
            </a:r>
            <a:r>
              <a:rPr lang="en-US" sz="4400" dirty="0" smtClean="0"/>
              <a:t> </a:t>
            </a:r>
            <a:r>
              <a:rPr lang="en-US" sz="4400" dirty="0" err="1" smtClean="0"/>
              <a:t>banyak</a:t>
            </a:r>
            <a:r>
              <a:rPr lang="en-US" sz="4400" dirty="0" smtClean="0"/>
              <a:t> gas  (</a:t>
            </a:r>
            <a:r>
              <a:rPr lang="en-US" sz="4400" dirty="0" err="1" smtClean="0"/>
              <a:t>cth</a:t>
            </a:r>
            <a:r>
              <a:rPr lang="en-US" sz="4400" dirty="0" smtClean="0"/>
              <a:t>: nitrogen, </a:t>
            </a:r>
            <a:r>
              <a:rPr lang="en-US" sz="4400" dirty="0" err="1" smtClean="0"/>
              <a:t>oksigen</a:t>
            </a:r>
            <a:r>
              <a:rPr lang="en-US" sz="4400" dirty="0" smtClean="0"/>
              <a:t>, </a:t>
            </a:r>
            <a:r>
              <a:rPr lang="en-US" sz="4400" dirty="0" err="1" smtClean="0"/>
              <a:t>karbon</a:t>
            </a:r>
            <a:r>
              <a:rPr lang="en-US" sz="4400" dirty="0" smtClean="0"/>
              <a:t> </a:t>
            </a:r>
            <a:r>
              <a:rPr lang="en-US" sz="4400" dirty="0" err="1" smtClean="0"/>
              <a:t>dioksida</a:t>
            </a:r>
            <a:r>
              <a:rPr lang="en-US" sz="4400" dirty="0" smtClean="0"/>
              <a:t>, gas nadir)</a:t>
            </a:r>
            <a:endParaRPr lang="en-US" sz="4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err="1" smtClean="0"/>
              <a:t>Juga</a:t>
            </a:r>
            <a:r>
              <a:rPr lang="en-US" sz="4400" dirty="0" smtClean="0"/>
              <a:t> </a:t>
            </a:r>
            <a:r>
              <a:rPr lang="en-US" sz="4400" dirty="0" err="1" smtClean="0"/>
              <a:t>mengandungi</a:t>
            </a:r>
            <a:r>
              <a:rPr lang="en-US" sz="4400" dirty="0" smtClean="0"/>
              <a:t> </a:t>
            </a:r>
            <a:r>
              <a:rPr lang="en-US" sz="4400" dirty="0" err="1" smtClean="0"/>
              <a:t>habuk</a:t>
            </a:r>
            <a:r>
              <a:rPr lang="en-US" sz="4400" dirty="0" smtClean="0"/>
              <a:t>, </a:t>
            </a:r>
            <a:r>
              <a:rPr lang="en-US" sz="4400" dirty="0" err="1" smtClean="0"/>
              <a:t>wap</a:t>
            </a:r>
            <a:r>
              <a:rPr lang="en-US" sz="4400" dirty="0" smtClean="0"/>
              <a:t> air, </a:t>
            </a:r>
            <a:r>
              <a:rPr lang="en-US" sz="4400" dirty="0" err="1" smtClean="0"/>
              <a:t>dan</a:t>
            </a:r>
            <a:r>
              <a:rPr lang="en-US" sz="4400" dirty="0" smtClean="0"/>
              <a:t> </a:t>
            </a:r>
            <a:r>
              <a:rPr lang="en-US" sz="4400" dirty="0" err="1" smtClean="0"/>
              <a:t>mikroorganisma</a:t>
            </a:r>
            <a:r>
              <a:rPr lang="en-US" sz="4400" dirty="0" smtClean="0"/>
              <a:t>)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5519706" y="401910"/>
            <a:ext cx="46593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u="sng" dirty="0" smtClean="0"/>
              <a:t>UDARA</a:t>
            </a:r>
            <a:endParaRPr lang="en-US" sz="3200" b="1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1" y="2203678"/>
            <a:ext cx="3948578" cy="418788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520488" y="4256819"/>
            <a:ext cx="2125015" cy="88864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9833090" y="4378818"/>
            <a:ext cx="766222" cy="1545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599312" y="4256819"/>
            <a:ext cx="1475404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Helium</a:t>
            </a: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Argon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Neon</a:t>
            </a: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Xenon</a:t>
            </a: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krypton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369" y="944140"/>
            <a:ext cx="12106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empus Sans ITC" panose="04020404030D07020202" pitchFamily="82" charset="0"/>
              </a:rPr>
              <a:t>2. </a:t>
            </a:r>
            <a:r>
              <a:rPr lang="en-US" sz="4000" dirty="0" err="1" smtClean="0">
                <a:latin typeface="Franklin Gothic Heavy" panose="020B0903020102020204" pitchFamily="34" charset="0"/>
              </a:rPr>
              <a:t>Bangunan</a:t>
            </a:r>
            <a:r>
              <a:rPr lang="en-US" sz="4000" dirty="0" smtClean="0">
                <a:latin typeface="Franklin Gothic Heavy" panose="020B0903020102020204" pitchFamily="34" charset="0"/>
              </a:rPr>
              <a:t> </a:t>
            </a:r>
            <a:r>
              <a:rPr lang="en-US" sz="4000" dirty="0" err="1" smtClean="0">
                <a:latin typeface="Franklin Gothic Heavy" panose="020B0903020102020204" pitchFamily="34" charset="0"/>
              </a:rPr>
              <a:t>dan</a:t>
            </a:r>
            <a:r>
              <a:rPr lang="en-US" sz="4000" dirty="0" smtClean="0">
                <a:latin typeface="Franklin Gothic Heavy" panose="020B0903020102020204" pitchFamily="34" charset="0"/>
              </a:rPr>
              <a:t> </a:t>
            </a:r>
            <a:r>
              <a:rPr lang="en-US" sz="4000" dirty="0" err="1" smtClean="0">
                <a:latin typeface="Franklin Gothic Heavy" panose="020B0903020102020204" pitchFamily="34" charset="0"/>
              </a:rPr>
              <a:t>infrastruktur</a:t>
            </a:r>
            <a:r>
              <a:rPr lang="en-US" sz="4000" dirty="0" smtClean="0">
                <a:latin typeface="Franklin Gothic Heavy" panose="020B0903020102020204" pitchFamily="34" charset="0"/>
              </a:rPr>
              <a:t> </a:t>
            </a:r>
            <a:r>
              <a:rPr lang="en-US" sz="4000" dirty="0" smtClean="0">
                <a:latin typeface="Tempus Sans ITC" panose="04020404030D07020202" pitchFamily="82" charset="0"/>
              </a:rPr>
              <a:t>– </a:t>
            </a:r>
            <a:r>
              <a:rPr lang="en-US" sz="4000" dirty="0" err="1" smtClean="0">
                <a:latin typeface="Tempus Sans ITC" panose="04020404030D07020202" pitchFamily="82" charset="0"/>
              </a:rPr>
              <a:t>Hujan</a:t>
            </a:r>
            <a:r>
              <a:rPr lang="en-US" sz="4000" dirty="0" smtClean="0">
                <a:latin typeface="Tempus Sans ITC" panose="04020404030D07020202" pitchFamily="82" charset="0"/>
              </a:rPr>
              <a:t> </a:t>
            </a:r>
            <a:r>
              <a:rPr lang="en-US" sz="4000" dirty="0" err="1" smtClean="0">
                <a:latin typeface="Tempus Sans ITC" panose="04020404030D07020202" pitchFamily="82" charset="0"/>
              </a:rPr>
              <a:t>asid</a:t>
            </a:r>
            <a:r>
              <a:rPr lang="en-US" sz="4000" dirty="0" smtClean="0">
                <a:latin typeface="Tempus Sans ITC" panose="04020404030D07020202" pitchFamily="82" charset="0"/>
              </a:rPr>
              <a:t> </a:t>
            </a:r>
            <a:r>
              <a:rPr lang="en-US" sz="4000" dirty="0" err="1" smtClean="0">
                <a:latin typeface="Tempus Sans ITC" panose="04020404030D07020202" pitchFamily="82" charset="0"/>
              </a:rPr>
              <a:t>mengikis</a:t>
            </a:r>
            <a:r>
              <a:rPr lang="en-US" sz="4000" dirty="0" smtClean="0">
                <a:latin typeface="Tempus Sans ITC" panose="04020404030D07020202" pitchFamily="82" charset="0"/>
              </a:rPr>
              <a:t> </a:t>
            </a:r>
            <a:r>
              <a:rPr lang="en-US" sz="4000" dirty="0" err="1" smtClean="0">
                <a:latin typeface="Tempus Sans ITC" panose="04020404030D07020202" pitchFamily="82" charset="0"/>
              </a:rPr>
              <a:t>struktur</a:t>
            </a:r>
            <a:r>
              <a:rPr lang="en-US" sz="4000" dirty="0" smtClean="0">
                <a:latin typeface="Tempus Sans ITC" panose="04020404030D07020202" pitchFamily="82" charset="0"/>
              </a:rPr>
              <a:t> </a:t>
            </a:r>
            <a:r>
              <a:rPr lang="en-US" sz="4000" dirty="0" err="1" smtClean="0">
                <a:latin typeface="Tempus Sans ITC" panose="04020404030D07020202" pitchFamily="82" charset="0"/>
              </a:rPr>
              <a:t>konkrit</a:t>
            </a:r>
            <a:r>
              <a:rPr lang="en-US" sz="4000" dirty="0" smtClean="0">
                <a:latin typeface="Tempus Sans ITC" panose="04020404030D07020202" pitchFamily="82" charset="0"/>
              </a:rPr>
              <a:t> </a:t>
            </a:r>
            <a:r>
              <a:rPr lang="en-US" sz="4000" dirty="0" err="1" smtClean="0">
                <a:latin typeface="Tempus Sans ITC" panose="04020404030D07020202" pitchFamily="82" charset="0"/>
              </a:rPr>
              <a:t>dan</a:t>
            </a:r>
            <a:r>
              <a:rPr lang="en-US" sz="4000" dirty="0" smtClean="0">
                <a:latin typeface="Tempus Sans ITC" panose="04020404030D07020202" pitchFamily="82" charset="0"/>
              </a:rPr>
              <a:t> </a:t>
            </a:r>
            <a:r>
              <a:rPr lang="en-US" sz="4000" dirty="0" err="1" smtClean="0">
                <a:latin typeface="Tempus Sans ITC" panose="04020404030D07020202" pitchFamily="82" charset="0"/>
              </a:rPr>
              <a:t>mempercepat</a:t>
            </a:r>
            <a:r>
              <a:rPr lang="en-US" sz="4000" dirty="0" smtClean="0">
                <a:latin typeface="Tempus Sans ITC" panose="04020404030D07020202" pitchFamily="82" charset="0"/>
              </a:rPr>
              <a:t> </a:t>
            </a:r>
            <a:r>
              <a:rPr lang="en-US" sz="4000" dirty="0" err="1" smtClean="0">
                <a:latin typeface="Tempus Sans ITC" panose="04020404030D07020202" pitchFamily="82" charset="0"/>
              </a:rPr>
              <a:t>pengaratan</a:t>
            </a:r>
            <a:endParaRPr lang="en-US" sz="4000" dirty="0">
              <a:latin typeface="Tempus Sans ITC" panose="04020404030D070202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3630" y="2144469"/>
            <a:ext cx="4851176" cy="4641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41"/>
          <a:stretch>
            <a:fillRect/>
          </a:stretch>
        </p:blipFill>
        <p:spPr bwMode="auto">
          <a:xfrm>
            <a:off x="338456" y="2144469"/>
            <a:ext cx="3449774" cy="464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935079" y="2692819"/>
            <a:ext cx="4653232" cy="3533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5368" y="167530"/>
            <a:ext cx="11943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PUNCA DAN KESAN PENCEMARAN UDARA</a:t>
            </a:r>
            <a:endParaRPr lang="en-US" sz="4800" u="sng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09" y="1064139"/>
            <a:ext cx="12159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empus Sans ITC" panose="04020404030D07020202" pitchFamily="82" charset="0"/>
              </a:rPr>
              <a:t>3. </a:t>
            </a:r>
            <a:r>
              <a:rPr lang="en-US" sz="3600" dirty="0" err="1" smtClean="0">
                <a:latin typeface="Franklin Gothic Heavy" panose="020B0903020102020204" pitchFamily="34" charset="0"/>
              </a:rPr>
              <a:t>Tumbuhan</a:t>
            </a:r>
            <a:r>
              <a:rPr lang="en-US" sz="3600" dirty="0" smtClean="0">
                <a:latin typeface="Franklin Gothic Heavy" panose="020B0903020102020204" pitchFamily="34" charset="0"/>
              </a:rPr>
              <a:t> </a:t>
            </a:r>
            <a:r>
              <a:rPr lang="en-US" sz="3600" dirty="0" err="1" smtClean="0">
                <a:latin typeface="Franklin Gothic Heavy" panose="020B0903020102020204" pitchFamily="34" charset="0"/>
              </a:rPr>
              <a:t>dan</a:t>
            </a:r>
            <a:r>
              <a:rPr lang="en-US" sz="3600" dirty="0" smtClean="0">
                <a:latin typeface="Franklin Gothic Heavy" panose="020B0903020102020204" pitchFamily="34" charset="0"/>
              </a:rPr>
              <a:t> </a:t>
            </a:r>
            <a:r>
              <a:rPr lang="en-US" sz="3600" dirty="0" err="1" smtClean="0">
                <a:latin typeface="Franklin Gothic Heavy" panose="020B0903020102020204" pitchFamily="34" charset="0"/>
              </a:rPr>
              <a:t>haiwan</a:t>
            </a:r>
            <a:r>
              <a:rPr lang="en-US" sz="3600" dirty="0" smtClean="0">
                <a:latin typeface="Tempus Sans ITC" panose="04020404030D07020202" pitchFamily="82" charset="0"/>
              </a:rPr>
              <a:t>– </a:t>
            </a:r>
            <a:r>
              <a:rPr lang="en-US" sz="3600" dirty="0" err="1" smtClean="0">
                <a:latin typeface="Tempus Sans ITC" panose="04020404030D07020202" pitchFamily="82" charset="0"/>
              </a:rPr>
              <a:t>kerosakan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sumber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makanan</a:t>
            </a:r>
            <a:r>
              <a:rPr lang="en-US" sz="3600" dirty="0" smtClean="0">
                <a:latin typeface="Tempus Sans ITC" panose="04020404030D07020202" pitchFamily="82" charset="0"/>
              </a:rPr>
              <a:t> (</a:t>
            </a:r>
            <a:r>
              <a:rPr lang="en-US" sz="3600" dirty="0" err="1" smtClean="0">
                <a:latin typeface="Tempus Sans ITC" panose="04020404030D07020202" pitchFamily="82" charset="0"/>
              </a:rPr>
              <a:t>sumber</a:t>
            </a:r>
            <a:r>
              <a:rPr lang="en-US" sz="3600" dirty="0" smtClean="0">
                <a:latin typeface="Tempus Sans ITC" panose="04020404030D07020202" pitchFamily="82" charset="0"/>
              </a:rPr>
              <a:t> air </a:t>
            </a:r>
            <a:r>
              <a:rPr lang="en-US" sz="3600" dirty="0" err="1" smtClean="0">
                <a:latin typeface="Tempus Sans ITC" panose="04020404030D07020202" pitchFamily="82" charset="0"/>
              </a:rPr>
              <a:t>berasid</a:t>
            </a:r>
            <a:r>
              <a:rPr lang="en-US" sz="3600" dirty="0" smtClean="0">
                <a:latin typeface="Tempus Sans ITC" panose="04020404030D07020202" pitchFamily="82" charset="0"/>
              </a:rPr>
              <a:t>, asap </a:t>
            </a:r>
            <a:r>
              <a:rPr lang="en-US" sz="3600" dirty="0" err="1">
                <a:latin typeface="Tempus Sans ITC" panose="04020404030D07020202" pitchFamily="82" charset="0"/>
              </a:rPr>
              <a:t>k</a:t>
            </a:r>
            <a:r>
              <a:rPr lang="en-US" sz="3600" dirty="0" err="1" smtClean="0">
                <a:latin typeface="Tempus Sans ITC" panose="04020404030D07020202" pitchFamily="82" charset="0"/>
              </a:rPr>
              <a:t>urangkan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cahaya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sampai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ke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bumi</a:t>
            </a:r>
            <a:r>
              <a:rPr lang="en-US" sz="3600" dirty="0" smtClean="0">
                <a:latin typeface="Tempus Sans ITC" panose="04020404030D07020202" pitchFamily="82" charset="0"/>
              </a:rPr>
              <a:t>)</a:t>
            </a:r>
            <a:endParaRPr lang="en-US" sz="3600" dirty="0">
              <a:latin typeface="Tempus Sans ITC" panose="04020404030D07020202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69120"/>
            <a:ext cx="7705757" cy="4632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43" y="2069120"/>
            <a:ext cx="5539831" cy="4628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368" y="167530"/>
            <a:ext cx="11943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PUNCA DAN KESAN PENCEMARAN UDARA</a:t>
            </a:r>
            <a:endParaRPr lang="en-US" sz="4800" u="sng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09" y="1064139"/>
            <a:ext cx="11893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empus Sans ITC" panose="04020404030D07020202" pitchFamily="82" charset="0"/>
              </a:rPr>
              <a:t>4</a:t>
            </a:r>
            <a:r>
              <a:rPr lang="en-US" sz="3600" dirty="0" smtClean="0">
                <a:latin typeface="Franklin Gothic Heavy" panose="020B0903020102020204" pitchFamily="34" charset="0"/>
              </a:rPr>
              <a:t>. </a:t>
            </a:r>
            <a:r>
              <a:rPr lang="en-US" sz="3600" dirty="0" err="1" smtClean="0">
                <a:latin typeface="Franklin Gothic Heavy" panose="020B0903020102020204" pitchFamily="34" charset="0"/>
              </a:rPr>
              <a:t>Iklim</a:t>
            </a:r>
            <a:r>
              <a:rPr lang="en-US" sz="3600" dirty="0" smtClean="0">
                <a:latin typeface="Franklin Gothic Heavy" panose="020B0903020102020204" pitchFamily="34" charset="0"/>
              </a:rPr>
              <a:t> </a:t>
            </a:r>
            <a:r>
              <a:rPr lang="en-US" sz="3600" dirty="0" err="1" smtClean="0">
                <a:latin typeface="Franklin Gothic Heavy" panose="020B0903020102020204" pitchFamily="34" charset="0"/>
              </a:rPr>
              <a:t>bumi</a:t>
            </a:r>
            <a:r>
              <a:rPr lang="en-US" sz="3600" dirty="0" smtClean="0">
                <a:latin typeface="Tempus Sans ITC" panose="04020404030D07020202" pitchFamily="82" charset="0"/>
              </a:rPr>
              <a:t>–</a:t>
            </a:r>
            <a:r>
              <a:rPr lang="en-US" sz="3600" dirty="0" err="1" smtClean="0">
                <a:latin typeface="Tempus Sans ITC" panose="04020404030D07020202" pitchFamily="82" charset="0"/>
              </a:rPr>
              <a:t>jerebu</a:t>
            </a:r>
            <a:r>
              <a:rPr lang="en-US" sz="3600" dirty="0" smtClean="0">
                <a:latin typeface="Tempus Sans ITC" panose="04020404030D07020202" pitchFamily="82" charset="0"/>
              </a:rPr>
              <a:t>, </a:t>
            </a:r>
            <a:r>
              <a:rPr lang="en-US" sz="3600" dirty="0" err="1" smtClean="0">
                <a:latin typeface="Tempus Sans ITC" panose="04020404030D07020202" pitchFamily="82" charset="0"/>
              </a:rPr>
              <a:t>kesan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rumah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hijau</a:t>
            </a:r>
            <a:r>
              <a:rPr lang="en-US" sz="3600" dirty="0" smtClean="0">
                <a:latin typeface="Tempus Sans ITC" panose="04020404030D07020202" pitchFamily="82" charset="0"/>
              </a:rPr>
              <a:t>, </a:t>
            </a:r>
            <a:r>
              <a:rPr lang="en-US" sz="3600" dirty="0" err="1" smtClean="0">
                <a:latin typeface="Tempus Sans ITC" panose="04020404030D07020202" pitchFamily="82" charset="0"/>
              </a:rPr>
              <a:t>penipisan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lapisan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ozon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dan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hujan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asid</a:t>
            </a:r>
            <a:endParaRPr lang="en-US" sz="3600" dirty="0">
              <a:latin typeface="Tempus Sans ITC" panose="04020404030D07020202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7271" y="1664303"/>
            <a:ext cx="5476875" cy="220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8" y="2264467"/>
            <a:ext cx="6026825" cy="4342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Image result for thinning ozone l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192" y="3749659"/>
            <a:ext cx="5421953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368" y="167530"/>
            <a:ext cx="11943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PUNCA DAN KESAN PENCEMARAN UDARA</a:t>
            </a:r>
            <a:endParaRPr lang="en-US" sz="4800" u="sng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368" y="167530"/>
            <a:ext cx="119438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LANGKAH PENCEGAHAN PENCEMARAN UDARA</a:t>
            </a:r>
            <a:endParaRPr lang="en-US" sz="4400" u="sng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708" y="1064139"/>
            <a:ext cx="1215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empus Sans ITC" panose="04020404030D07020202" pitchFamily="82" charset="0"/>
              </a:rPr>
              <a:t>1</a:t>
            </a:r>
            <a:r>
              <a:rPr lang="en-US" sz="3600" dirty="0" smtClean="0">
                <a:latin typeface="Franklin Gothic Heavy" panose="020B0903020102020204" pitchFamily="34" charset="0"/>
              </a:rPr>
              <a:t>. </a:t>
            </a:r>
            <a:r>
              <a:rPr lang="en-US" sz="3600" dirty="0" err="1" smtClean="0">
                <a:latin typeface="Franklin Gothic Heavy" panose="020B0903020102020204" pitchFamily="34" charset="0"/>
              </a:rPr>
              <a:t>Undang-undang</a:t>
            </a:r>
            <a:r>
              <a:rPr lang="en-US" sz="3600" dirty="0" smtClean="0">
                <a:latin typeface="Tempus Sans ITC" panose="04020404030D07020202" pitchFamily="82" charset="0"/>
              </a:rPr>
              <a:t>–</a:t>
            </a:r>
            <a:r>
              <a:rPr lang="en-US" sz="3600" dirty="0" err="1" smtClean="0">
                <a:latin typeface="Tempus Sans ITC" panose="04020404030D07020202" pitchFamily="82" charset="0"/>
              </a:rPr>
              <a:t>denda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perokok</a:t>
            </a:r>
            <a:r>
              <a:rPr lang="en-US" sz="3600" dirty="0" smtClean="0">
                <a:latin typeface="Tempus Sans ITC" panose="04020404030D07020202" pitchFamily="82" charset="0"/>
              </a:rPr>
              <a:t>, </a:t>
            </a:r>
            <a:r>
              <a:rPr lang="en-US" sz="3600" dirty="0" err="1" smtClean="0">
                <a:latin typeface="Tempus Sans ITC" panose="04020404030D07020202" pitchFamily="82" charset="0"/>
              </a:rPr>
              <a:t>denda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individu</a:t>
            </a:r>
            <a:r>
              <a:rPr lang="en-US" sz="3600" dirty="0" smtClean="0">
                <a:latin typeface="Tempus Sans ITC" panose="04020404030D07020202" pitchFamily="82" charset="0"/>
              </a:rPr>
              <a:t> yang </a:t>
            </a:r>
            <a:r>
              <a:rPr lang="en-US" sz="3600" dirty="0" err="1" smtClean="0">
                <a:latin typeface="Tempus Sans ITC" panose="04020404030D07020202" pitchFamily="82" charset="0"/>
              </a:rPr>
              <a:t>melakukan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pembakaran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terbuka</a:t>
            </a:r>
            <a:r>
              <a:rPr lang="en-US" sz="3600" dirty="0" smtClean="0">
                <a:latin typeface="Tempus Sans ITC" panose="04020404030D07020202" pitchFamily="82" charset="0"/>
              </a:rPr>
              <a:t>, </a:t>
            </a:r>
            <a:r>
              <a:rPr lang="en-US" sz="3600" dirty="0" err="1" smtClean="0">
                <a:latin typeface="Tempus Sans ITC" panose="04020404030D07020202" pitchFamily="82" charset="0"/>
              </a:rPr>
              <a:t>tidak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membenarkan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kilang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dibangunkan</a:t>
            </a:r>
            <a:r>
              <a:rPr lang="en-US" sz="3600" dirty="0" smtClean="0">
                <a:latin typeface="Tempus Sans ITC" panose="04020404030D07020202" pitchFamily="82" charset="0"/>
              </a:rPr>
              <a:t> di </a:t>
            </a:r>
            <a:r>
              <a:rPr lang="en-US" sz="3600" dirty="0" err="1" smtClean="0">
                <a:latin typeface="Tempus Sans ITC" panose="04020404030D07020202" pitchFamily="82" charset="0"/>
              </a:rPr>
              <a:t>kawasan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perumahan</a:t>
            </a:r>
            <a:endParaRPr lang="en-US" sz="3600" dirty="0">
              <a:latin typeface="Tempus Sans ITC" panose="04020404030D070202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4310" t="1688" r="7135" b="4549"/>
          <a:stretch>
            <a:fillRect/>
          </a:stretch>
        </p:blipFill>
        <p:spPr>
          <a:xfrm>
            <a:off x="222068" y="2747794"/>
            <a:ext cx="2808515" cy="4101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2957"/>
          <a:stretch>
            <a:fillRect/>
          </a:stretch>
        </p:blipFill>
        <p:spPr>
          <a:xfrm>
            <a:off x="5365382" y="2747794"/>
            <a:ext cx="6663792" cy="3783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0583" y="2747794"/>
            <a:ext cx="3554229" cy="346356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08" y="1064139"/>
            <a:ext cx="1215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empus Sans ITC" panose="04020404030D07020202" pitchFamily="82" charset="0"/>
              </a:rPr>
              <a:t>2</a:t>
            </a:r>
            <a:r>
              <a:rPr lang="en-US" sz="3600" dirty="0" smtClean="0">
                <a:latin typeface="Franklin Gothic Heavy" panose="020B0903020102020204" pitchFamily="34" charset="0"/>
              </a:rPr>
              <a:t>. </a:t>
            </a:r>
            <a:r>
              <a:rPr lang="en-US" sz="3600" dirty="0" err="1" smtClean="0">
                <a:latin typeface="Franklin Gothic Heavy" panose="020B0903020102020204" pitchFamily="34" charset="0"/>
              </a:rPr>
              <a:t>Pendidikan</a:t>
            </a:r>
            <a:r>
              <a:rPr lang="en-US" sz="3600" dirty="0" smtClean="0">
                <a:latin typeface="Tempus Sans ITC" panose="04020404030D07020202" pitchFamily="82" charset="0"/>
              </a:rPr>
              <a:t>– </a:t>
            </a:r>
            <a:r>
              <a:rPr lang="en-US" sz="3600" dirty="0" err="1" smtClean="0">
                <a:latin typeface="Tempus Sans ITC" panose="04020404030D07020202" pitchFamily="82" charset="0"/>
              </a:rPr>
              <a:t>mendidik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kesan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dan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langkah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pengawalan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pencemaran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udara</a:t>
            </a:r>
            <a:r>
              <a:rPr lang="en-US" sz="3600" dirty="0" smtClean="0">
                <a:latin typeface="Tempus Sans ITC" panose="04020404030D07020202" pitchFamily="82" charset="0"/>
              </a:rPr>
              <a:t>, program/</a:t>
            </a:r>
            <a:r>
              <a:rPr lang="en-US" sz="3600" dirty="0" err="1" smtClean="0">
                <a:latin typeface="Tempus Sans ITC" panose="04020404030D07020202" pitchFamily="82" charset="0"/>
              </a:rPr>
              <a:t>kempen</a:t>
            </a:r>
            <a:r>
              <a:rPr lang="en-US" sz="3600" dirty="0" smtClean="0">
                <a:latin typeface="Tempus Sans ITC" panose="04020404030D07020202" pitchFamily="82" charset="0"/>
              </a:rPr>
              <a:t>, </a:t>
            </a:r>
            <a:r>
              <a:rPr lang="en-US" sz="3600" dirty="0" err="1" smtClean="0">
                <a:latin typeface="Tempus Sans ITC" panose="04020404030D07020202" pitchFamily="82" charset="0"/>
              </a:rPr>
              <a:t>kesedaran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penggunaan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kenderaan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awam</a:t>
            </a:r>
            <a:endParaRPr lang="en-US" sz="3600" dirty="0">
              <a:latin typeface="Tempus Sans ITC" panose="04020404030D07020202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830" y="2818464"/>
            <a:ext cx="3285886" cy="3921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248" y="2342845"/>
            <a:ext cx="7381926" cy="4319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5368" y="167530"/>
            <a:ext cx="119438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LANGKAH PENCEGAHAN PENCEMARAN UDARA</a:t>
            </a:r>
            <a:endParaRPr lang="en-US" sz="4400" u="sng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08" y="1064139"/>
            <a:ext cx="1215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empus Sans ITC" panose="04020404030D07020202" pitchFamily="82" charset="0"/>
              </a:rPr>
              <a:t>3</a:t>
            </a:r>
            <a:r>
              <a:rPr lang="en-US" sz="3600" dirty="0" smtClean="0">
                <a:latin typeface="Franklin Gothic Heavy" panose="020B0903020102020204" pitchFamily="34" charset="0"/>
              </a:rPr>
              <a:t>. </a:t>
            </a:r>
            <a:r>
              <a:rPr lang="en-US" sz="3600" dirty="0" err="1" smtClean="0">
                <a:latin typeface="Franklin Gothic Heavy" panose="020B0903020102020204" pitchFamily="34" charset="0"/>
              </a:rPr>
              <a:t>Sains</a:t>
            </a:r>
            <a:r>
              <a:rPr lang="en-US" sz="3600" dirty="0" smtClean="0">
                <a:latin typeface="Franklin Gothic Heavy" panose="020B0903020102020204" pitchFamily="34" charset="0"/>
              </a:rPr>
              <a:t> </a:t>
            </a:r>
            <a:r>
              <a:rPr lang="en-US" sz="3600" dirty="0" err="1" smtClean="0">
                <a:latin typeface="Franklin Gothic Heavy" panose="020B0903020102020204" pitchFamily="34" charset="0"/>
              </a:rPr>
              <a:t>dan</a:t>
            </a:r>
            <a:r>
              <a:rPr lang="en-US" sz="3600" dirty="0" smtClean="0">
                <a:latin typeface="Franklin Gothic Heavy" panose="020B0903020102020204" pitchFamily="34" charset="0"/>
              </a:rPr>
              <a:t> </a:t>
            </a:r>
            <a:r>
              <a:rPr lang="en-US" sz="3600" dirty="0" err="1" smtClean="0">
                <a:latin typeface="Franklin Gothic Heavy" panose="020B0903020102020204" pitchFamily="34" charset="0"/>
              </a:rPr>
              <a:t>teknologi</a:t>
            </a:r>
            <a:r>
              <a:rPr lang="en-US" sz="3600" dirty="0" smtClean="0">
                <a:latin typeface="Tempus Sans ITC" panose="04020404030D07020202" pitchFamily="82" charset="0"/>
              </a:rPr>
              <a:t>– </a:t>
            </a:r>
            <a:r>
              <a:rPr lang="en-US" sz="3600" dirty="0" err="1" smtClean="0">
                <a:latin typeface="Tempus Sans ITC" panose="04020404030D07020202" pitchFamily="82" charset="0"/>
              </a:rPr>
              <a:t>teknologi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kenderaan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hibrid</a:t>
            </a:r>
            <a:r>
              <a:rPr lang="en-US" sz="3600" dirty="0" smtClean="0">
                <a:latin typeface="Tempus Sans ITC" panose="04020404030D07020202" pitchFamily="82" charset="0"/>
              </a:rPr>
              <a:t>, </a:t>
            </a:r>
            <a:r>
              <a:rPr lang="en-US" sz="3600" dirty="0" err="1" smtClean="0">
                <a:latin typeface="Tempus Sans ITC" panose="04020404030D07020202" pitchFamily="82" charset="0"/>
              </a:rPr>
              <a:t>menggunakan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peti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sejuk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hidrofluorokarbon</a:t>
            </a:r>
            <a:r>
              <a:rPr lang="en-US" sz="3600" dirty="0" smtClean="0">
                <a:latin typeface="Tempus Sans ITC" panose="04020404030D07020202" pitchFamily="82" charset="0"/>
              </a:rPr>
              <a:t> (HCFC), </a:t>
            </a:r>
            <a:r>
              <a:rPr lang="en-US" sz="3600" dirty="0" err="1" smtClean="0">
                <a:latin typeface="Tempus Sans ITC" panose="04020404030D07020202" pitchFamily="82" charset="0"/>
              </a:rPr>
              <a:t>memasang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penapis</a:t>
            </a:r>
            <a:r>
              <a:rPr lang="en-US" sz="3600" dirty="0" smtClean="0">
                <a:latin typeface="Tempus Sans ITC" panose="04020404030D07020202" pitchFamily="82" charset="0"/>
              </a:rPr>
              <a:t> </a:t>
            </a:r>
            <a:r>
              <a:rPr lang="en-US" sz="3600" dirty="0" err="1" smtClean="0">
                <a:latin typeface="Tempus Sans ITC" panose="04020404030D07020202" pitchFamily="82" charset="0"/>
              </a:rPr>
              <a:t>cerobong</a:t>
            </a:r>
            <a:r>
              <a:rPr lang="en-US" sz="3600" dirty="0" smtClean="0">
                <a:latin typeface="Tempus Sans ITC" panose="04020404030D07020202" pitchFamily="82" charset="0"/>
              </a:rPr>
              <a:t> asap</a:t>
            </a:r>
            <a:endParaRPr lang="en-US" sz="3600" dirty="0">
              <a:latin typeface="Tempus Sans ITC" panose="04020404030D07020202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9199" y="2695902"/>
            <a:ext cx="7162799" cy="416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5902"/>
            <a:ext cx="6050356" cy="416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368" y="167530"/>
            <a:ext cx="119438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LANGKAH PENCEGAHAN PENCEMARAN UDARA</a:t>
            </a:r>
            <a:endParaRPr lang="en-US" sz="4400" u="sng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813" y="359764"/>
            <a:ext cx="6670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SEMAK JAWAPAN ANDA</a:t>
            </a:r>
            <a:r>
              <a:rPr lang="en-US" sz="4800" b="1" dirty="0" smtClean="0"/>
              <a:t>..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4813" y="1813809"/>
            <a:ext cx="11632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latin typeface="Cooper Black" panose="0208090404030B020404" pitchFamily="18" charset="0"/>
              </a:rPr>
              <a:t>Praktis</a:t>
            </a:r>
            <a:endParaRPr lang="en-US" sz="9600" dirty="0" smtClean="0">
              <a:latin typeface="Cooper Black" panose="0208090404030B020404" pitchFamily="18" charset="0"/>
            </a:endParaRPr>
          </a:p>
          <a:p>
            <a:pPr algn="ctr"/>
            <a:r>
              <a:rPr lang="en-US" sz="9600" dirty="0" err="1" smtClean="0">
                <a:latin typeface="Cooper Black" panose="0208090404030B020404" pitchFamily="18" charset="0"/>
              </a:rPr>
              <a:t>Sumatif</a:t>
            </a:r>
            <a:endParaRPr lang="en-US" sz="9600" dirty="0" smtClean="0">
              <a:latin typeface="Cooper Black" panose="0208090404030B020404" pitchFamily="18" charset="0"/>
            </a:endParaRPr>
          </a:p>
          <a:p>
            <a:pPr algn="ctr"/>
            <a:r>
              <a:rPr lang="en-US" sz="9600" dirty="0">
                <a:latin typeface="Cooper Black" panose="0208090404030B020404" pitchFamily="18" charset="0"/>
              </a:rPr>
              <a:t>7</a:t>
            </a:r>
            <a:endParaRPr lang="en-US" sz="9600" dirty="0">
              <a:latin typeface="Cooper Black" panose="0208090404030B0204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509" y="207817"/>
            <a:ext cx="554876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7</a:t>
            </a:r>
            <a:r>
              <a:rPr lang="en-US" sz="4400" b="1" dirty="0" smtClean="0"/>
              <a:t>.1 KOMPOSISI UDARA</a:t>
            </a:r>
            <a:endParaRPr lang="en-US" sz="4400" b="1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71717"/>
            <a:ext cx="12471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Udara</a:t>
            </a:r>
            <a:r>
              <a:rPr lang="en-US" sz="3200" dirty="0" smtClean="0"/>
              <a:t> </a:t>
            </a:r>
            <a:r>
              <a:rPr lang="en-US" sz="3200" dirty="0" err="1" smtClean="0"/>
              <a:t>adalah</a:t>
            </a:r>
            <a:r>
              <a:rPr lang="en-US" sz="3200" dirty="0" smtClean="0"/>
              <a:t> </a:t>
            </a:r>
            <a:r>
              <a:rPr lang="en-US" sz="3200" b="1" u="sng" dirty="0" err="1" smtClean="0"/>
              <a:t>campuran</a:t>
            </a:r>
            <a:r>
              <a:rPr lang="en-US" sz="3200" dirty="0" smtClean="0"/>
              <a:t> nitrogen, </a:t>
            </a:r>
            <a:r>
              <a:rPr lang="en-US" sz="3200" dirty="0" err="1" smtClean="0"/>
              <a:t>oksigen</a:t>
            </a:r>
            <a:r>
              <a:rPr lang="en-US" sz="3200" dirty="0" smtClean="0"/>
              <a:t>, </a:t>
            </a:r>
            <a:r>
              <a:rPr lang="en-US" sz="3200" dirty="0" err="1" smtClean="0"/>
              <a:t>karbon</a:t>
            </a:r>
            <a:r>
              <a:rPr lang="en-US" sz="3200" dirty="0" smtClean="0"/>
              <a:t> </a:t>
            </a:r>
            <a:r>
              <a:rPr lang="en-US" sz="3200" dirty="0" err="1" smtClean="0"/>
              <a:t>dioksida</a:t>
            </a:r>
            <a:r>
              <a:rPr lang="en-US" sz="3200" dirty="0" smtClean="0"/>
              <a:t> and gas nadir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146219" y="1994673"/>
          <a:ext cx="9762186" cy="3749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81093"/>
                <a:gridCol w="48810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KOMPOSISI UDARA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PURATA PERATUS KOMPONEN GAS</a:t>
                      </a:r>
                      <a:endParaRPr lang="en-US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Nitrogen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78 %</a:t>
                      </a:r>
                      <a:endParaRPr lang="en-US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/>
                        <a:t>Oksigen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21 %</a:t>
                      </a:r>
                      <a:endParaRPr lang="en-US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/>
                        <a:t>Karbon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Dioksida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0.03 %</a:t>
                      </a:r>
                      <a:endParaRPr lang="en-US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Gas nadir </a:t>
                      </a:r>
                      <a:r>
                        <a:rPr lang="en-US" sz="3600" dirty="0" err="1" smtClean="0"/>
                        <a:t>dan</a:t>
                      </a:r>
                      <a:r>
                        <a:rPr lang="en-US" sz="3600" dirty="0" smtClean="0"/>
                        <a:t> lain-lain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0.97 %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0169" y="356899"/>
            <a:ext cx="6159245" cy="6188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941" y="632565"/>
            <a:ext cx="24212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Nitrogen</a:t>
            </a:r>
            <a:r>
              <a:rPr lang="en-US" sz="3200" dirty="0" smtClean="0"/>
              <a:t> </a:t>
            </a:r>
            <a:r>
              <a:rPr lang="en-US" sz="3200" dirty="0" err="1" smtClean="0"/>
              <a:t>ialah</a:t>
            </a:r>
            <a:r>
              <a:rPr lang="en-US" sz="3200" dirty="0" smtClean="0"/>
              <a:t> gas yang </a:t>
            </a:r>
            <a:r>
              <a:rPr lang="en-US" sz="3200" dirty="0" err="1" smtClean="0"/>
              <a:t>tidak</a:t>
            </a:r>
            <a:r>
              <a:rPr lang="en-US" sz="3200" dirty="0" smtClean="0"/>
              <a:t> </a:t>
            </a:r>
            <a:r>
              <a:rPr lang="en-US" sz="3200" dirty="0" err="1" smtClean="0"/>
              <a:t>aktif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7995634" y="283335"/>
                <a:ext cx="3762777" cy="2268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u="sng" dirty="0" err="1" smtClean="0"/>
                  <a:t>Oksigen</a:t>
                </a:r>
                <a:r>
                  <a:rPr lang="en-US" sz="3200" b="1" u="sng" dirty="0" smtClean="0"/>
                  <a:t> </a:t>
                </a:r>
                <a:r>
                  <a:rPr lang="en-US" sz="3200" dirty="0" err="1" smtClean="0"/>
                  <a:t>adalah</a:t>
                </a:r>
                <a:r>
                  <a:rPr lang="en-US" sz="32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 smtClean="0"/>
                  <a:t> </a:t>
                </a:r>
                <a:r>
                  <a:rPr lang="en-US" sz="3200" dirty="0" err="1" smtClean="0"/>
                  <a:t>dari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kandungan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udara</a:t>
                </a:r>
                <a:r>
                  <a:rPr lang="en-US" sz="3200" dirty="0" smtClean="0"/>
                  <a:t>. </a:t>
                </a:r>
                <a:r>
                  <a:rPr lang="en-US" sz="3200" dirty="0" err="1" smtClean="0"/>
                  <a:t>Sangat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penting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untuk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respirasi</a:t>
                </a:r>
                <a:endParaRPr lang="en-US" sz="32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634" y="283335"/>
                <a:ext cx="3762777" cy="2268121"/>
              </a:xfrm>
              <a:prstGeom prst="rect">
                <a:avLst/>
              </a:prstGeom>
              <a:blipFill rotWithShape="0">
                <a:blip r:embed="rId3"/>
                <a:stretch>
                  <a:fillRect l="-3728" r="-3404" b="-7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429223" y="3513786"/>
            <a:ext cx="3762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/>
              <a:t>K</a:t>
            </a:r>
            <a:r>
              <a:rPr lang="en-US" sz="3200" b="1" u="sng" dirty="0" err="1" smtClean="0"/>
              <a:t>arbon</a:t>
            </a:r>
            <a:r>
              <a:rPr lang="en-US" sz="3200" b="1" u="sng" dirty="0" smtClean="0"/>
              <a:t> </a:t>
            </a:r>
            <a:r>
              <a:rPr lang="en-US" sz="3200" b="1" u="sng" dirty="0" err="1" smtClean="0"/>
              <a:t>dioksida</a:t>
            </a:r>
            <a:r>
              <a:rPr lang="en-US" sz="3200" b="1" u="sng" dirty="0" smtClean="0"/>
              <a:t> </a:t>
            </a:r>
            <a:r>
              <a:rPr lang="en-US" sz="3200" dirty="0" err="1" smtClean="0"/>
              <a:t>penting</a:t>
            </a:r>
            <a:r>
              <a:rPr lang="en-US" sz="3200" dirty="0" smtClean="0"/>
              <a:t>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fotosintesis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03030" y="4266319"/>
            <a:ext cx="29621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Udara</a:t>
            </a:r>
            <a:r>
              <a:rPr lang="en-US" sz="3200" dirty="0" smtClean="0"/>
              <a:t> </a:t>
            </a:r>
            <a:r>
              <a:rPr lang="en-US" sz="3200" dirty="0" err="1" smtClean="0"/>
              <a:t>juga</a:t>
            </a:r>
            <a:r>
              <a:rPr lang="en-US" sz="3200" dirty="0" smtClean="0"/>
              <a:t> </a:t>
            </a:r>
            <a:r>
              <a:rPr lang="en-US" sz="3200" dirty="0" err="1" smtClean="0"/>
              <a:t>mengandungi</a:t>
            </a:r>
            <a:r>
              <a:rPr lang="en-US" sz="3200" dirty="0" smtClean="0"/>
              <a:t> </a:t>
            </a:r>
            <a:r>
              <a:rPr lang="en-US" sz="3200" b="1" u="sng" dirty="0" err="1" smtClean="0"/>
              <a:t>wap</a:t>
            </a:r>
            <a:r>
              <a:rPr lang="en-US" sz="3200" b="1" u="sng" dirty="0" smtClean="0"/>
              <a:t> air, </a:t>
            </a:r>
            <a:r>
              <a:rPr lang="en-US" sz="3200" b="1" u="sng" dirty="0" err="1" smtClean="0"/>
              <a:t>habuk</a:t>
            </a:r>
            <a:r>
              <a:rPr lang="en-US" sz="3200" b="1" u="sng" dirty="0" smtClean="0"/>
              <a:t> </a:t>
            </a:r>
            <a:r>
              <a:rPr lang="en-US" sz="3200" b="1" u="sng" dirty="0" err="1" smtClean="0"/>
              <a:t>dan</a:t>
            </a:r>
            <a:r>
              <a:rPr lang="en-US" sz="3200" b="1" u="sng" dirty="0" smtClean="0"/>
              <a:t> </a:t>
            </a:r>
            <a:r>
              <a:rPr lang="en-US" sz="3200" b="1" u="sng" dirty="0" err="1" smtClean="0"/>
              <a:t>mikroorganisma</a:t>
            </a:r>
            <a:endParaRPr lang="en-US" sz="32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0169" y="356899"/>
            <a:ext cx="6159245" cy="6188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941" y="632565"/>
            <a:ext cx="24212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Nitrogen</a:t>
            </a:r>
            <a:r>
              <a:rPr lang="en-US" sz="3200" dirty="0" smtClean="0"/>
              <a:t> </a:t>
            </a:r>
            <a:r>
              <a:rPr lang="en-US" sz="3200" dirty="0" err="1" smtClean="0"/>
              <a:t>ialah</a:t>
            </a:r>
            <a:r>
              <a:rPr lang="en-US" sz="3200" dirty="0" smtClean="0"/>
              <a:t> gas yang </a:t>
            </a:r>
            <a:r>
              <a:rPr lang="en-US" sz="3200" dirty="0" err="1" smtClean="0"/>
              <a:t>tidak</a:t>
            </a:r>
            <a:r>
              <a:rPr lang="en-US" sz="3200" dirty="0" smtClean="0"/>
              <a:t> </a:t>
            </a:r>
            <a:r>
              <a:rPr lang="en-US" sz="3200" dirty="0" err="1" smtClean="0"/>
              <a:t>aktif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7995634" y="283335"/>
                <a:ext cx="3762777" cy="2268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u="sng" dirty="0" err="1" smtClean="0"/>
                  <a:t>Oksigen</a:t>
                </a:r>
                <a:r>
                  <a:rPr lang="en-US" sz="3200" b="1" u="sng" dirty="0" smtClean="0"/>
                  <a:t> </a:t>
                </a:r>
                <a:r>
                  <a:rPr lang="en-US" sz="3200" dirty="0" err="1" smtClean="0"/>
                  <a:t>adalah</a:t>
                </a:r>
                <a:r>
                  <a:rPr lang="en-US" sz="32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 smtClean="0"/>
                  <a:t> </a:t>
                </a:r>
                <a:r>
                  <a:rPr lang="en-US" sz="3200" dirty="0" err="1" smtClean="0"/>
                  <a:t>dari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kandungan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udara</a:t>
                </a:r>
                <a:r>
                  <a:rPr lang="en-US" sz="3200" dirty="0" smtClean="0"/>
                  <a:t>. </a:t>
                </a:r>
                <a:r>
                  <a:rPr lang="en-US" sz="3200" dirty="0" err="1" smtClean="0"/>
                  <a:t>Sangat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penting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untuk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respirasi</a:t>
                </a:r>
                <a:endParaRPr lang="en-US" sz="32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634" y="283335"/>
                <a:ext cx="3762777" cy="2268121"/>
              </a:xfrm>
              <a:prstGeom prst="rect">
                <a:avLst/>
              </a:prstGeom>
              <a:blipFill rotWithShape="0">
                <a:blip r:embed="rId3"/>
                <a:stretch>
                  <a:fillRect l="-3728" r="-3404" b="-7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429223" y="3513786"/>
            <a:ext cx="3762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/>
              <a:t>K</a:t>
            </a:r>
            <a:r>
              <a:rPr lang="en-US" sz="3200" b="1" u="sng" dirty="0" err="1" smtClean="0"/>
              <a:t>arbon</a:t>
            </a:r>
            <a:r>
              <a:rPr lang="en-US" sz="3200" b="1" u="sng" dirty="0" smtClean="0"/>
              <a:t> </a:t>
            </a:r>
            <a:r>
              <a:rPr lang="en-US" sz="3200" b="1" u="sng" dirty="0" err="1" smtClean="0"/>
              <a:t>dioksida</a:t>
            </a:r>
            <a:r>
              <a:rPr lang="en-US" sz="3200" b="1" u="sng" dirty="0" smtClean="0"/>
              <a:t> </a:t>
            </a:r>
            <a:r>
              <a:rPr lang="en-US" sz="3200" dirty="0" err="1" smtClean="0"/>
              <a:t>penting</a:t>
            </a:r>
            <a:r>
              <a:rPr lang="en-US" sz="3200" dirty="0" smtClean="0"/>
              <a:t>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fotosintesis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03030" y="4266319"/>
            <a:ext cx="29621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Udara</a:t>
            </a:r>
            <a:r>
              <a:rPr lang="en-US" sz="3200" dirty="0" smtClean="0"/>
              <a:t> </a:t>
            </a:r>
            <a:r>
              <a:rPr lang="en-US" sz="3200" dirty="0" err="1" smtClean="0"/>
              <a:t>juga</a:t>
            </a:r>
            <a:r>
              <a:rPr lang="en-US" sz="3200" dirty="0" smtClean="0"/>
              <a:t> </a:t>
            </a:r>
            <a:r>
              <a:rPr lang="en-US" sz="3200" dirty="0" err="1" smtClean="0"/>
              <a:t>mengandungi</a:t>
            </a:r>
            <a:r>
              <a:rPr lang="en-US" sz="3200" dirty="0" smtClean="0"/>
              <a:t> </a:t>
            </a:r>
            <a:r>
              <a:rPr lang="en-US" sz="3200" b="1" u="sng" dirty="0" err="1" smtClean="0"/>
              <a:t>wap</a:t>
            </a:r>
            <a:r>
              <a:rPr lang="en-US" sz="3200" b="1" u="sng" dirty="0" smtClean="0"/>
              <a:t> air, </a:t>
            </a:r>
            <a:r>
              <a:rPr lang="en-US" sz="3200" b="1" u="sng" dirty="0" err="1" smtClean="0"/>
              <a:t>habuk</a:t>
            </a:r>
            <a:r>
              <a:rPr lang="en-US" sz="3200" b="1" u="sng" dirty="0" smtClean="0"/>
              <a:t> </a:t>
            </a:r>
            <a:r>
              <a:rPr lang="en-US" sz="3200" b="1" u="sng" dirty="0" err="1" smtClean="0"/>
              <a:t>dan</a:t>
            </a:r>
            <a:r>
              <a:rPr lang="en-US" sz="3200" b="1" u="sng" dirty="0" smtClean="0"/>
              <a:t> </a:t>
            </a:r>
            <a:r>
              <a:rPr lang="en-US" sz="3200" b="1" u="sng" dirty="0" err="1" smtClean="0"/>
              <a:t>mikroorganisma</a:t>
            </a:r>
            <a:endParaRPr lang="en-US" sz="3200" b="1" u="sng" dirty="0"/>
          </a:p>
        </p:txBody>
      </p:sp>
      <p:sp>
        <p:nvSpPr>
          <p:cNvPr id="8" name="Oval 7"/>
          <p:cNvSpPr/>
          <p:nvPr/>
        </p:nvSpPr>
        <p:spPr>
          <a:xfrm>
            <a:off x="7843234" y="0"/>
            <a:ext cx="4146997" cy="30909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5800</Words>
  <Application>WPS Presentation</Application>
  <PresentationFormat>Widescreen</PresentationFormat>
  <Paragraphs>428</Paragraphs>
  <Slides>66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89" baseType="lpstr">
      <vt:lpstr>Arial</vt:lpstr>
      <vt:lpstr>SimSun</vt:lpstr>
      <vt:lpstr>Wingdings</vt:lpstr>
      <vt:lpstr>Cooper Black</vt:lpstr>
      <vt:lpstr>Aharoni</vt:lpstr>
      <vt:lpstr>Yu Gothic UI Semibold</vt:lpstr>
      <vt:lpstr>Kozuka Mincho Pro H</vt:lpstr>
      <vt:lpstr>Calibri</vt:lpstr>
      <vt:lpstr>Microsoft YaHei</vt:lpstr>
      <vt:lpstr>Arial Unicode MS</vt:lpstr>
      <vt:lpstr>Calibri Light</vt:lpstr>
      <vt:lpstr>Berlin Sans FB</vt:lpstr>
      <vt:lpstr>Agency FB</vt:lpstr>
      <vt:lpstr>Adobe Gothic Std B</vt:lpstr>
      <vt:lpstr>Franklin Gothic Heavy</vt:lpstr>
      <vt:lpstr>Adobe Fan Heiti Std B</vt:lpstr>
      <vt:lpstr>Tempus Sans ITC</vt:lpstr>
      <vt:lpstr>Verdana</vt:lpstr>
      <vt:lpstr>Roboto</vt:lpstr>
      <vt:lpstr>Segoe Print</vt:lpstr>
      <vt:lpstr>Adobe Ming Std L</vt:lpstr>
      <vt:lpstr>Yu Gothic UI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267</cp:revision>
  <dcterms:created xsi:type="dcterms:W3CDTF">2015-03-03T07:41:00Z</dcterms:created>
  <dcterms:modified xsi:type="dcterms:W3CDTF">2020-08-18T08:20:30Z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1033-11.2.0.9629</vt:lpwstr>
  </property>
</Properties>
</file>