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</p:sldMasterIdLst>
  <p:sldIdLst>
    <p:sldId id="256" r:id="rId5"/>
    <p:sldId id="257" r:id="rId6"/>
    <p:sldId id="258" r:id="rId7"/>
    <p:sldId id="278" r:id="rId8"/>
    <p:sldId id="302" r:id="rId9"/>
    <p:sldId id="303" r:id="rId10"/>
    <p:sldId id="304" r:id="rId11"/>
    <p:sldId id="277" r:id="rId12"/>
    <p:sldId id="279" r:id="rId13"/>
    <p:sldId id="305" r:id="rId14"/>
    <p:sldId id="261" r:id="rId15"/>
    <p:sldId id="306" r:id="rId16"/>
    <p:sldId id="307" r:id="rId17"/>
    <p:sldId id="283" r:id="rId18"/>
    <p:sldId id="281" r:id="rId19"/>
    <p:sldId id="284" r:id="rId20"/>
    <p:sldId id="286" r:id="rId21"/>
    <p:sldId id="264" r:id="rId22"/>
    <p:sldId id="275" r:id="rId23"/>
    <p:sldId id="271" r:id="rId24"/>
    <p:sldId id="308" r:id="rId25"/>
    <p:sldId id="293" r:id="rId26"/>
    <p:sldId id="299" r:id="rId27"/>
    <p:sldId id="309" r:id="rId28"/>
    <p:sldId id="310" r:id="rId29"/>
    <p:sldId id="297" r:id="rId30"/>
    <p:sldId id="311" r:id="rId31"/>
    <p:sldId id="30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FB15"/>
    <a:srgbClr val="FF3300"/>
    <a:srgbClr val="66FF33"/>
    <a:srgbClr val="FFFF99"/>
    <a:srgbClr val="33CCFF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46910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7904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601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41689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69275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78698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04869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92392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6184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27218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3909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1789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6045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77301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245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8675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2722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77D5B2-337C-4043-9774-0CD5AD5C5C5D}" type="datetimeFigureOut">
              <a:rPr lang="en-MY" smtClean="0"/>
              <a:t>19/9/2020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5070ABC-BA44-423B-992E-A422FD2C07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634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3" b="4367"/>
          <a:stretch/>
        </p:blipFill>
        <p:spPr>
          <a:xfrm>
            <a:off x="5638283" y="398083"/>
            <a:ext cx="6381145" cy="600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066" y="452789"/>
            <a:ext cx="5309849" cy="2616199"/>
          </a:xfrm>
        </p:spPr>
        <p:txBody>
          <a:bodyPr/>
          <a:lstStyle/>
          <a:p>
            <a:r>
              <a:rPr lang="en-MY" b="1" dirty="0" smtClean="0"/>
              <a:t>BAB 2</a:t>
            </a:r>
            <a:br>
              <a:rPr lang="en-MY" b="1" dirty="0" smtClean="0"/>
            </a:br>
            <a:r>
              <a:rPr lang="en-MY" b="1" dirty="0" smtClean="0"/>
              <a:t>EKOSISTEM</a:t>
            </a:r>
            <a:endParaRPr lang="en-MY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449730" y="3159141"/>
            <a:ext cx="6987645" cy="1388534"/>
          </a:xfrm>
        </p:spPr>
        <p:txBody>
          <a:bodyPr/>
          <a:lstStyle/>
          <a:p>
            <a:r>
              <a:rPr lang="en-MY" b="1" dirty="0" smtClean="0"/>
              <a:t>DISEDIAKAN OLEH:</a:t>
            </a:r>
          </a:p>
          <a:p>
            <a:r>
              <a:rPr lang="en-MY" b="1" dirty="0" smtClean="0"/>
              <a:t>KAMARUZAMAN BIN ABD SAMAD</a:t>
            </a:r>
            <a:endParaRPr lang="en-MY" b="1" dirty="0"/>
          </a:p>
        </p:txBody>
      </p:sp>
    </p:spTree>
    <p:extLst>
      <p:ext uri="{BB962C8B-B14F-4D97-AF65-F5344CB8AC3E}">
        <p14:creationId xmlns:p14="http://schemas.microsoft.com/office/powerpoint/2010/main" val="4296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6"/>
          <a:stretch/>
        </p:blipFill>
        <p:spPr>
          <a:xfrm>
            <a:off x="94130" y="228316"/>
            <a:ext cx="11901719" cy="414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"/>
          <a:srcRect l="70187"/>
          <a:stretch/>
        </p:blipFill>
        <p:spPr>
          <a:xfrm>
            <a:off x="7609778" y="3032883"/>
            <a:ext cx="2372513" cy="177379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325" y="5095537"/>
            <a:ext cx="5658092" cy="164484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/>
          <a:srcRect r="35667"/>
          <a:stretch/>
        </p:blipFill>
        <p:spPr>
          <a:xfrm>
            <a:off x="6615519" y="779179"/>
            <a:ext cx="4966880" cy="172088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725" y="4689932"/>
            <a:ext cx="2300128" cy="183914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67" y="2776090"/>
            <a:ext cx="2300128" cy="180623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56" y="464971"/>
            <a:ext cx="2300128" cy="18974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70344" y="2984065"/>
            <a:ext cx="2651313" cy="23337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Langkah-langkah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Menyelesaikan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Masalah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Gangguan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Kepada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Kitar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Nutrien</a:t>
            </a:r>
            <a:r>
              <a:rPr lang="en-MY" sz="2400" b="1" dirty="0" smtClean="0">
                <a:solidFill>
                  <a:schemeClr val="tx1"/>
                </a:solidFill>
              </a:rPr>
              <a:t>    </a:t>
            </a:r>
            <a:endParaRPr lang="en-MY" sz="2400" b="1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2099530" y="403384"/>
            <a:ext cx="0" cy="1020756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2192000" y="768360"/>
            <a:ext cx="0" cy="82996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08748" y="513134"/>
            <a:ext cx="2207557" cy="815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Punca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8748" y="2288922"/>
            <a:ext cx="2748755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Penebangan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hutan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tidak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terkawal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374842" y="513133"/>
            <a:ext cx="2207557" cy="815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Langkah-langkah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mengatasi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8748" y="3965815"/>
            <a:ext cx="2748755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Pembakaran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api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fosil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8747" y="5520779"/>
            <a:ext cx="2748755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Penggunaan</a:t>
            </a:r>
            <a:r>
              <a:rPr lang="en-MY" sz="1600" i="1" dirty="0" smtClean="0">
                <a:solidFill>
                  <a:schemeClr val="tx1"/>
                </a:solidFill>
              </a:rPr>
              <a:t> air </a:t>
            </a:r>
            <a:r>
              <a:rPr lang="en-MY" sz="1600" i="1" dirty="0" err="1" smtClean="0">
                <a:solidFill>
                  <a:schemeClr val="tx1"/>
                </a:solidFill>
              </a:rPr>
              <a:t>secara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berlebihan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04242" y="2002315"/>
            <a:ext cx="2748755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Sistem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pertanian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terancang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04242" y="2984065"/>
            <a:ext cx="2748755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Menggunakan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kenderaan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awam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104241" y="3965815"/>
            <a:ext cx="2748755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Menyimpan</a:t>
            </a:r>
            <a:r>
              <a:rPr lang="en-MY" sz="1600" i="1" dirty="0" smtClean="0">
                <a:solidFill>
                  <a:schemeClr val="tx1"/>
                </a:solidFill>
              </a:rPr>
              <a:t> air </a:t>
            </a:r>
            <a:r>
              <a:rPr lang="en-MY" sz="1600" i="1" dirty="0" err="1" smtClean="0">
                <a:solidFill>
                  <a:schemeClr val="tx1"/>
                </a:solidFill>
              </a:rPr>
              <a:t>hujan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untuk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kegunaan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harian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4241" y="4947565"/>
            <a:ext cx="2748755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Menanam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semula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pokok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104240" y="5929315"/>
            <a:ext cx="2748755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Memperketat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undang-undang</a:t>
            </a:r>
            <a:endParaRPr lang="en-MY" sz="1600" i="1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/>
          <p:cNvCxnSpPr>
            <a:stCxn id="25" idx="3"/>
          </p:cNvCxnSpPr>
          <p:nvPr/>
        </p:nvCxnSpPr>
        <p:spPr>
          <a:xfrm>
            <a:off x="3257503" y="2575529"/>
            <a:ext cx="1512841" cy="695143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257503" y="4257539"/>
            <a:ext cx="1512841" cy="8268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2" idx="3"/>
          </p:cNvCxnSpPr>
          <p:nvPr/>
        </p:nvCxnSpPr>
        <p:spPr>
          <a:xfrm flipV="1">
            <a:off x="3257502" y="5234172"/>
            <a:ext cx="1512842" cy="573214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33" idx="1"/>
          </p:cNvCxnSpPr>
          <p:nvPr/>
        </p:nvCxnSpPr>
        <p:spPr>
          <a:xfrm flipV="1">
            <a:off x="7421657" y="2288922"/>
            <a:ext cx="1682585" cy="695143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7" idx="1"/>
          </p:cNvCxnSpPr>
          <p:nvPr/>
        </p:nvCxnSpPr>
        <p:spPr>
          <a:xfrm>
            <a:off x="7421657" y="5291896"/>
            <a:ext cx="1682583" cy="924026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35" idx="1"/>
          </p:cNvCxnSpPr>
          <p:nvPr/>
        </p:nvCxnSpPr>
        <p:spPr>
          <a:xfrm flipV="1">
            <a:off x="7421657" y="4252422"/>
            <a:ext cx="1682584" cy="13385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34" idx="1"/>
          </p:cNvCxnSpPr>
          <p:nvPr/>
        </p:nvCxnSpPr>
        <p:spPr>
          <a:xfrm flipV="1">
            <a:off x="7421657" y="3270672"/>
            <a:ext cx="1682585" cy="422090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36" idx="1"/>
          </p:cNvCxnSpPr>
          <p:nvPr/>
        </p:nvCxnSpPr>
        <p:spPr>
          <a:xfrm>
            <a:off x="7421657" y="4822315"/>
            <a:ext cx="1682584" cy="411857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63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54" y="1407811"/>
            <a:ext cx="11623034" cy="19808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7633" y="297262"/>
            <a:ext cx="911673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Latihan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Formatif</a:t>
            </a:r>
            <a:r>
              <a:rPr lang="en-MY" sz="2400" b="1" dirty="0" smtClean="0">
                <a:solidFill>
                  <a:schemeClr val="tx1"/>
                </a:solidFill>
              </a:rPr>
              <a:t> 2.2 (</a:t>
            </a:r>
            <a:r>
              <a:rPr lang="en-MY" sz="2400" b="1" dirty="0" err="1" smtClean="0">
                <a:solidFill>
                  <a:schemeClr val="tx1"/>
                </a:solidFill>
              </a:rPr>
              <a:t>Rujuk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Buku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Teks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Sains</a:t>
            </a:r>
            <a:r>
              <a:rPr lang="en-MY" sz="2400" b="1" dirty="0" smtClean="0">
                <a:solidFill>
                  <a:schemeClr val="tx1"/>
                </a:solidFill>
              </a:rPr>
              <a:t> KSSM Ting. 2 : </a:t>
            </a:r>
            <a:r>
              <a:rPr lang="en-MY" sz="2400" b="1" dirty="0" err="1" smtClean="0">
                <a:solidFill>
                  <a:schemeClr val="tx1"/>
                </a:solidFill>
              </a:rPr>
              <a:t>ms</a:t>
            </a:r>
            <a:r>
              <a:rPr lang="en-MY" sz="2400" b="1" dirty="0" smtClean="0">
                <a:solidFill>
                  <a:schemeClr val="tx1"/>
                </a:solidFill>
              </a:rPr>
              <a:t> 27)</a:t>
            </a:r>
            <a:endParaRPr lang="en-MY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53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36513" y="224896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BIDANG PEMBELAJARAN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4918" y="1210698"/>
            <a:ext cx="6562165" cy="1106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 smtClean="0">
                <a:solidFill>
                  <a:schemeClr val="tx1"/>
                </a:solidFill>
              </a:rPr>
              <a:t>2.3 SALING BERSANDARAN DAN INTERAKSI ANTARA ORGANISMA DAN ANTARA ORGANISMA DENGAN PERSEKITARAN</a:t>
            </a:r>
            <a:endParaRPr lang="en-MY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7430" y="3454929"/>
            <a:ext cx="5318974" cy="9153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smtClean="0">
                <a:solidFill>
                  <a:schemeClr val="tx1"/>
                </a:solidFill>
              </a:rPr>
              <a:t>1. </a:t>
            </a:r>
            <a:r>
              <a:rPr lang="en-MY" b="1" dirty="0" err="1" smtClean="0">
                <a:solidFill>
                  <a:schemeClr val="tx1"/>
                </a:solidFill>
              </a:rPr>
              <a:t>Menjelaskan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dengan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contoh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saling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bersandaran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antara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benda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hidup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dan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persekitaran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untuk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keseimbangan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ekosistem</a:t>
            </a:r>
            <a:r>
              <a:rPr lang="en-MY" b="1" dirty="0" smtClean="0">
                <a:solidFill>
                  <a:schemeClr val="tx1"/>
                </a:solidFill>
              </a:rPr>
              <a:t>. </a:t>
            </a:r>
            <a:endParaRPr lang="en-MY" dirty="0"/>
          </a:p>
        </p:txBody>
      </p:sp>
      <p:sp>
        <p:nvSpPr>
          <p:cNvPr id="12" name="Rectangle 11"/>
          <p:cNvSpPr/>
          <p:nvPr/>
        </p:nvSpPr>
        <p:spPr>
          <a:xfrm>
            <a:off x="3436513" y="2479247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HASIL PEMBELAJARAN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92803" y="3454929"/>
            <a:ext cx="5318974" cy="9153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smtClean="0">
                <a:solidFill>
                  <a:schemeClr val="tx1"/>
                </a:solidFill>
              </a:rPr>
              <a:t>2. </a:t>
            </a:r>
            <a:r>
              <a:rPr lang="en-MY" b="1" dirty="0" err="1" smtClean="0">
                <a:solidFill>
                  <a:schemeClr val="tx1"/>
                </a:solidFill>
              </a:rPr>
              <a:t>Mewajarkan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kepentingan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penyesuaian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hidupan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terhadap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alam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sekitar</a:t>
            </a:r>
            <a:r>
              <a:rPr lang="en-MY" b="1" dirty="0">
                <a:solidFill>
                  <a:schemeClr val="tx1"/>
                </a:solidFill>
              </a:rPr>
              <a:t>. </a:t>
            </a:r>
            <a:r>
              <a:rPr lang="en-MY" sz="2400" dirty="0"/>
              <a:t>	</a:t>
            </a:r>
          </a:p>
        </p:txBody>
      </p:sp>
      <p:sp>
        <p:nvSpPr>
          <p:cNvPr id="8" name="Rectangle 7"/>
          <p:cNvSpPr/>
          <p:nvPr/>
        </p:nvSpPr>
        <p:spPr>
          <a:xfrm>
            <a:off x="204632" y="4521729"/>
            <a:ext cx="6031772" cy="11130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smtClean="0">
                <a:solidFill>
                  <a:schemeClr val="tx1"/>
                </a:solidFill>
              </a:rPr>
              <a:t>3. </a:t>
            </a:r>
            <a:r>
              <a:rPr lang="en-MY" b="1" dirty="0" err="1" smtClean="0">
                <a:solidFill>
                  <a:schemeClr val="tx1"/>
                </a:solidFill>
              </a:rPr>
              <a:t>Berkomunikasi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mengenai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contoh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interaksi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antara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organisma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hidup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dan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mengaplikasi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interaksi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tersebut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dalam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kehidupan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harian</a:t>
            </a:r>
            <a:r>
              <a:rPr lang="en-MY" b="1" dirty="0">
                <a:solidFill>
                  <a:schemeClr val="tx1"/>
                </a:solidFill>
              </a:rPr>
              <a:t>. </a:t>
            </a:r>
            <a:r>
              <a:rPr lang="en-MY" sz="2400" dirty="0"/>
              <a:t>	</a:t>
            </a:r>
          </a:p>
        </p:txBody>
      </p:sp>
      <p:sp>
        <p:nvSpPr>
          <p:cNvPr id="9" name="Rectangle 8"/>
          <p:cNvSpPr/>
          <p:nvPr/>
        </p:nvSpPr>
        <p:spPr>
          <a:xfrm>
            <a:off x="6592803" y="4518213"/>
            <a:ext cx="5318974" cy="111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smtClean="0">
                <a:solidFill>
                  <a:schemeClr val="tx1"/>
                </a:solidFill>
              </a:rPr>
              <a:t>4. </a:t>
            </a:r>
            <a:r>
              <a:rPr lang="en-MY" b="1" dirty="0" err="1" smtClean="0">
                <a:solidFill>
                  <a:schemeClr val="tx1"/>
                </a:solidFill>
              </a:rPr>
              <a:t>Mencerakinkan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faktor</a:t>
            </a:r>
            <a:r>
              <a:rPr lang="en-MY" b="1" dirty="0" smtClean="0">
                <a:solidFill>
                  <a:schemeClr val="tx1"/>
                </a:solidFill>
              </a:rPr>
              <a:t> yang </a:t>
            </a:r>
            <a:r>
              <a:rPr lang="en-MY" b="1" dirty="0" err="1" smtClean="0">
                <a:solidFill>
                  <a:schemeClr val="tx1"/>
                </a:solidFill>
              </a:rPr>
              <a:t>mempengaruhi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saiz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populasi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dalam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suatu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ekosistem</a:t>
            </a:r>
            <a:r>
              <a:rPr lang="en-MY" sz="2400" dirty="0" smtClean="0"/>
              <a:t>. 	</a:t>
            </a:r>
            <a:endParaRPr lang="en-MY" sz="2400" dirty="0"/>
          </a:p>
        </p:txBody>
      </p:sp>
      <p:sp>
        <p:nvSpPr>
          <p:cNvPr id="10" name="Rectangle 9"/>
          <p:cNvSpPr/>
          <p:nvPr/>
        </p:nvSpPr>
        <p:spPr>
          <a:xfrm>
            <a:off x="2708066" y="5786197"/>
            <a:ext cx="7056676" cy="9153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smtClean="0">
                <a:solidFill>
                  <a:schemeClr val="tx1"/>
                </a:solidFill>
              </a:rPr>
              <a:t>5.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Meramalkan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bagaimana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perubahan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dalam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ekosistem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mempengaruhi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sumber</a:t>
            </a:r>
            <a:r>
              <a:rPr lang="en-MY" b="1" dirty="0">
                <a:solidFill>
                  <a:schemeClr val="tx1"/>
                </a:solidFill>
              </a:rPr>
              <a:t> yang </a:t>
            </a:r>
            <a:r>
              <a:rPr lang="en-MY" b="1" dirty="0" err="1">
                <a:solidFill>
                  <a:schemeClr val="tx1"/>
                </a:solidFill>
              </a:rPr>
              <a:t>ada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dan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keseimbangan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antara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>
                <a:solidFill>
                  <a:schemeClr val="tx1"/>
                </a:solidFill>
              </a:rPr>
              <a:t>populasi</a:t>
            </a:r>
            <a:r>
              <a:rPr lang="en-MY" b="1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363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2896" r="12555"/>
          <a:stretch/>
        </p:blipFill>
        <p:spPr>
          <a:xfrm>
            <a:off x="219712" y="4156297"/>
            <a:ext cx="5864002" cy="2552114"/>
          </a:xfrm>
          <a:prstGeom prst="rect">
            <a:avLst/>
          </a:prstGeom>
        </p:spPr>
      </p:pic>
      <p:cxnSp>
        <p:nvCxnSpPr>
          <p:cNvPr id="10" name="Straight Connector 9"/>
          <p:cNvCxnSpPr>
            <a:endCxn id="17" idx="1"/>
          </p:cNvCxnSpPr>
          <p:nvPr/>
        </p:nvCxnSpPr>
        <p:spPr>
          <a:xfrm>
            <a:off x="6083714" y="6189434"/>
            <a:ext cx="326975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19712" y="204433"/>
            <a:ext cx="2207557" cy="573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smtClean="0">
                <a:solidFill>
                  <a:schemeClr val="tx1"/>
                </a:solidFill>
              </a:rPr>
              <a:t>Habitat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15457" y="204433"/>
            <a:ext cx="7559488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Persekitaran</a:t>
            </a:r>
            <a:r>
              <a:rPr lang="en-MY" sz="1600" i="1" dirty="0" smtClean="0">
                <a:solidFill>
                  <a:schemeClr val="tx1"/>
                </a:solidFill>
              </a:rPr>
              <a:t> / </a:t>
            </a:r>
            <a:r>
              <a:rPr lang="en-MY" sz="1600" i="1" dirty="0" err="1" smtClean="0">
                <a:solidFill>
                  <a:schemeClr val="tx1"/>
                </a:solidFill>
              </a:rPr>
              <a:t>tempat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tinggal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sesuati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712" y="1029601"/>
            <a:ext cx="2207557" cy="694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Spesis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712" y="1975966"/>
            <a:ext cx="2207557" cy="6632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Populasi</a:t>
            </a:r>
            <a:r>
              <a:rPr lang="en-MY" b="1" dirty="0" smtClean="0">
                <a:solidFill>
                  <a:schemeClr val="tx1"/>
                </a:solidFill>
              </a:rPr>
              <a:t> 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9712" y="2906745"/>
            <a:ext cx="2207557" cy="584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Komuniti</a:t>
            </a:r>
            <a:r>
              <a:rPr lang="en-MY" b="1" dirty="0" smtClean="0">
                <a:solidFill>
                  <a:schemeClr val="tx1"/>
                </a:solidFill>
              </a:rPr>
              <a:t> 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9712" y="3758886"/>
            <a:ext cx="2207557" cy="608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Ekosistem</a:t>
            </a:r>
            <a:r>
              <a:rPr lang="en-MY" b="1" dirty="0" smtClean="0">
                <a:solidFill>
                  <a:schemeClr val="tx1"/>
                </a:solidFill>
              </a:rPr>
              <a:t> 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53470" y="5777310"/>
            <a:ext cx="2641305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Kenali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Istilah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15457" y="1150798"/>
            <a:ext cx="7559488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Sekumpulan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mempunyai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ciri-ciri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serupa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saling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membiak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menghasilkan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anak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96453" y="2020988"/>
            <a:ext cx="7559488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Sekumpulan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sama</a:t>
            </a:r>
            <a:r>
              <a:rPr lang="en-MY" sz="1600" i="1" dirty="0" smtClean="0">
                <a:solidFill>
                  <a:schemeClr val="tx1"/>
                </a:solidFill>
              </a:rPr>
              <a:t> sepsis </a:t>
            </a:r>
            <a:r>
              <a:rPr lang="en-MY" sz="1600" i="1" dirty="0" err="1" smtClean="0">
                <a:solidFill>
                  <a:schemeClr val="tx1"/>
                </a:solidFill>
              </a:rPr>
              <a:t>hidup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habitat yang </a:t>
            </a:r>
            <a:r>
              <a:rPr lang="en-MY" sz="1600" i="1" dirty="0" err="1" smtClean="0">
                <a:solidFill>
                  <a:schemeClr val="tx1"/>
                </a:solidFill>
              </a:rPr>
              <a:t>sama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96453" y="2912448"/>
            <a:ext cx="7559488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Beberapa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populasi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berbeza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hidup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bersama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satu</a:t>
            </a:r>
            <a:r>
              <a:rPr lang="en-MY" sz="1600" i="1" dirty="0" smtClean="0">
                <a:solidFill>
                  <a:schemeClr val="tx1"/>
                </a:solidFill>
              </a:rPr>
              <a:t> habitat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saling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berinteraksi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satu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sama</a:t>
            </a:r>
            <a:r>
              <a:rPr lang="en-MY" sz="1600" i="1" dirty="0" smtClean="0">
                <a:solidFill>
                  <a:schemeClr val="tx1"/>
                </a:solidFill>
              </a:rPr>
              <a:t> lain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96453" y="3793933"/>
            <a:ext cx="7559488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Beberapa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komuniti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tinggal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bersama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satu</a:t>
            </a:r>
            <a:r>
              <a:rPr lang="en-MY" sz="1600" i="1" dirty="0" smtClean="0">
                <a:solidFill>
                  <a:schemeClr val="tx1"/>
                </a:solidFill>
              </a:rPr>
              <a:t> habitat, </a:t>
            </a:r>
            <a:r>
              <a:rPr lang="en-MY" sz="1600" i="1" dirty="0" err="1" smtClean="0">
                <a:solidFill>
                  <a:schemeClr val="tx1"/>
                </a:solidFill>
              </a:rPr>
              <a:t>saling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berinteraksi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komponen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hidup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bukan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hidup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14813" y="5777310"/>
            <a:ext cx="2207557" cy="704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Contoh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ekosistem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kolam</a:t>
            </a:r>
            <a:r>
              <a:rPr lang="en-MY" b="1" dirty="0" smtClean="0">
                <a:solidFill>
                  <a:schemeClr val="tx1"/>
                </a:solidFill>
              </a:rPr>
              <a:t>  </a:t>
            </a:r>
            <a:endParaRPr lang="en-MY" b="1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>
            <a:stCxn id="11" idx="3"/>
            <a:endCxn id="12" idx="1"/>
          </p:cNvCxnSpPr>
          <p:nvPr/>
        </p:nvCxnSpPr>
        <p:spPr>
          <a:xfrm>
            <a:off x="2427269" y="491040"/>
            <a:ext cx="588188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427269" y="1376806"/>
            <a:ext cx="588188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427269" y="2292129"/>
            <a:ext cx="588188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8265" y="3199055"/>
            <a:ext cx="588188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427269" y="4080540"/>
            <a:ext cx="588188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1" idx="2"/>
          </p:cNvCxnSpPr>
          <p:nvPr/>
        </p:nvCxnSpPr>
        <p:spPr>
          <a:xfrm>
            <a:off x="1323491" y="777647"/>
            <a:ext cx="2165" cy="27204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321325" y="1713965"/>
            <a:ext cx="2165" cy="27204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321325" y="2609367"/>
            <a:ext cx="2165" cy="27204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321325" y="3448959"/>
            <a:ext cx="2165" cy="27204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9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752" y="134910"/>
            <a:ext cx="1221809" cy="63011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Keseimbangan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Ekosistem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19182" y="361300"/>
            <a:ext cx="6010835" cy="8758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>
                <a:solidFill>
                  <a:schemeClr val="tx1"/>
                </a:solidFill>
              </a:rPr>
              <a:t>Organisma</a:t>
            </a:r>
            <a:r>
              <a:rPr lang="en-MY" dirty="0" smtClean="0">
                <a:solidFill>
                  <a:schemeClr val="tx1"/>
                </a:solidFill>
              </a:rPr>
              <a:t> juga </a:t>
            </a:r>
            <a:r>
              <a:rPr lang="en-MY" dirty="0" err="1" smtClean="0">
                <a:solidFill>
                  <a:schemeClr val="tx1"/>
                </a:solidFill>
              </a:rPr>
              <a:t>bersandarkan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benda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bukan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hidup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seperti</a:t>
            </a:r>
            <a:r>
              <a:rPr lang="en-MY" dirty="0" smtClean="0">
                <a:solidFill>
                  <a:schemeClr val="tx1"/>
                </a:solidFill>
              </a:rPr>
              <a:t> air, </a:t>
            </a:r>
            <a:r>
              <a:rPr lang="en-MY" dirty="0" err="1" smtClean="0">
                <a:solidFill>
                  <a:schemeClr val="tx1"/>
                </a:solidFill>
              </a:rPr>
              <a:t>cahaya</a:t>
            </a:r>
            <a:r>
              <a:rPr lang="en-MY" dirty="0" smtClean="0">
                <a:solidFill>
                  <a:schemeClr val="tx1"/>
                </a:solidFill>
              </a:rPr>
              <a:t>, </a:t>
            </a:r>
            <a:r>
              <a:rPr lang="en-MY" dirty="0" err="1" smtClean="0">
                <a:solidFill>
                  <a:schemeClr val="tx1"/>
                </a:solidFill>
              </a:rPr>
              <a:t>udara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dan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tanah</a:t>
            </a:r>
            <a:endParaRPr lang="en-MY" dirty="0" smtClean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179" y="1689989"/>
            <a:ext cx="8624843" cy="49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7633" y="2381557"/>
            <a:ext cx="9116734" cy="17197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Jom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jalankan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Eksperimen</a:t>
            </a:r>
            <a:r>
              <a:rPr lang="en-MY" sz="2400" b="1" dirty="0" smtClean="0">
                <a:solidFill>
                  <a:schemeClr val="tx1"/>
                </a:solidFill>
              </a:rPr>
              <a:t> 2.1: </a:t>
            </a:r>
          </a:p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Menguji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pengaruh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suhu</a:t>
            </a:r>
            <a:r>
              <a:rPr lang="en-MY" sz="2400" b="1" dirty="0" smtClean="0">
                <a:solidFill>
                  <a:schemeClr val="tx1"/>
                </a:solidFill>
              </a:rPr>
              <a:t>, </a:t>
            </a:r>
            <a:r>
              <a:rPr lang="en-MY" sz="2400" b="1" dirty="0" err="1" smtClean="0">
                <a:solidFill>
                  <a:schemeClr val="tx1"/>
                </a:solidFill>
              </a:rPr>
              <a:t>cahaya</a:t>
            </a:r>
            <a:r>
              <a:rPr lang="en-MY" sz="2400" b="1" dirty="0" smtClean="0">
                <a:solidFill>
                  <a:schemeClr val="tx1"/>
                </a:solidFill>
              </a:rPr>
              <a:t>, </a:t>
            </a:r>
            <a:r>
              <a:rPr lang="en-MY" sz="2400" b="1" dirty="0" err="1" smtClean="0">
                <a:solidFill>
                  <a:schemeClr val="tx1"/>
                </a:solidFill>
              </a:rPr>
              <a:t>dan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kelembapan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terhadap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taburan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organisma</a:t>
            </a:r>
            <a:endParaRPr lang="en-MY" sz="2400" b="1" dirty="0" smtClean="0">
              <a:solidFill>
                <a:schemeClr val="tx1"/>
              </a:solidFill>
            </a:endParaRPr>
          </a:p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Ms 30 </a:t>
            </a:r>
            <a:r>
              <a:rPr lang="en-MY" sz="2400" b="1" dirty="0" err="1" smtClean="0">
                <a:solidFill>
                  <a:schemeClr val="tx1"/>
                </a:solidFill>
              </a:rPr>
              <a:t>dan</a:t>
            </a:r>
            <a:r>
              <a:rPr lang="en-MY" sz="2400" b="1" dirty="0" smtClean="0">
                <a:solidFill>
                  <a:schemeClr val="tx1"/>
                </a:solidFill>
              </a:rPr>
              <a:t> 31</a:t>
            </a:r>
            <a:endParaRPr lang="en-MY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16200000">
            <a:off x="8211018" y="-1854035"/>
            <a:ext cx="879847" cy="50604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Kepentingan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Penyesuaian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Hidupan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terhadap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Alam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Sekitar</a:t>
            </a:r>
            <a:endParaRPr lang="en-MY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70" b="52062"/>
          <a:stretch/>
        </p:blipFill>
        <p:spPr>
          <a:xfrm>
            <a:off x="9410530" y="1663380"/>
            <a:ext cx="2492526" cy="1875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0441" b="51490"/>
          <a:stretch/>
        </p:blipFill>
        <p:spPr>
          <a:xfrm>
            <a:off x="196885" y="167228"/>
            <a:ext cx="2519420" cy="1897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312" t="52062" r="26811"/>
          <a:stretch/>
        </p:blipFill>
        <p:spPr>
          <a:xfrm>
            <a:off x="4249270" y="1663379"/>
            <a:ext cx="2433919" cy="1875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85" y="3538723"/>
            <a:ext cx="9100417" cy="3196562"/>
          </a:xfrm>
          <a:prstGeom prst="rect">
            <a:avLst/>
          </a:prstGeom>
        </p:spPr>
      </p:pic>
      <p:cxnSp>
        <p:nvCxnSpPr>
          <p:cNvPr id="8" name="Straight Connector 7"/>
          <p:cNvCxnSpPr>
            <a:endCxn id="3" idx="0"/>
          </p:cNvCxnSpPr>
          <p:nvPr/>
        </p:nvCxnSpPr>
        <p:spPr>
          <a:xfrm>
            <a:off x="2716305" y="662693"/>
            <a:ext cx="3404420" cy="1348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683189" y="2554941"/>
            <a:ext cx="739587" cy="378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422776" y="1116105"/>
            <a:ext cx="0" cy="1442623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386773" y="1116105"/>
            <a:ext cx="7803" cy="54727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2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6085315" y="1084592"/>
            <a:ext cx="10685" cy="62878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436513" y="238792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Interaksi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antara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organisma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7885" y="1238953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Simbiosis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8996" y="2196682"/>
            <a:ext cx="3242137" cy="89690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Dua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atau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lebih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berlainan</a:t>
            </a:r>
            <a:r>
              <a:rPr lang="en-MY" sz="1600" i="1" dirty="0" smtClean="0">
                <a:solidFill>
                  <a:schemeClr val="tx1"/>
                </a:solidFill>
              </a:rPr>
              <a:t> sepsis </a:t>
            </a:r>
            <a:r>
              <a:rPr lang="en-MY" sz="1600" i="1" dirty="0" err="1" smtClean="0">
                <a:solidFill>
                  <a:schemeClr val="tx1"/>
                </a:solidFill>
              </a:rPr>
              <a:t>hidup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bersama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berinteraksi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antara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satu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sama</a:t>
            </a:r>
            <a:r>
              <a:rPr lang="en-MY" sz="1600" i="1" dirty="0" smtClean="0">
                <a:solidFill>
                  <a:schemeClr val="tx1"/>
                </a:solidFill>
              </a:rPr>
              <a:t> lain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66730" y="1389434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Mangsa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Pemangsa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53351" y="2186955"/>
            <a:ext cx="3885298" cy="114407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Satu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lain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b="1" i="1" dirty="0" err="1" smtClean="0">
                <a:solidFill>
                  <a:schemeClr val="tx1"/>
                </a:solidFill>
              </a:rPr>
              <a:t>Mangsa</a:t>
            </a:r>
            <a:r>
              <a:rPr lang="en-MY" sz="1600" b="1" i="1" dirty="0" smtClean="0">
                <a:solidFill>
                  <a:schemeClr val="tx1"/>
                </a:solidFill>
              </a:rPr>
              <a:t>: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dimakan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b="1" i="1" dirty="0" err="1" smtClean="0">
                <a:solidFill>
                  <a:schemeClr val="tx1"/>
                </a:solidFill>
              </a:rPr>
              <a:t>Pemangsa</a:t>
            </a:r>
            <a:r>
              <a:rPr lang="en-MY" sz="1600" b="1" i="1" dirty="0" smtClean="0">
                <a:solidFill>
                  <a:schemeClr val="tx1"/>
                </a:solidFill>
              </a:rPr>
              <a:t>: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memburu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lain (</a:t>
            </a:r>
            <a:r>
              <a:rPr lang="en-MY" sz="1600" i="1" dirty="0" err="1" smtClean="0">
                <a:solidFill>
                  <a:schemeClr val="tx1"/>
                </a:solidFill>
              </a:rPr>
              <a:t>makanan</a:t>
            </a:r>
            <a:r>
              <a:rPr lang="en-MY" sz="1600" i="1" dirty="0" smtClean="0">
                <a:solidFill>
                  <a:schemeClr val="tx1"/>
                </a:solidFill>
              </a:rPr>
              <a:t>)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80867" y="1415989"/>
            <a:ext cx="3242137" cy="1082281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satu</a:t>
            </a:r>
            <a:r>
              <a:rPr lang="en-MY" sz="1600" i="1" dirty="0" smtClean="0">
                <a:solidFill>
                  <a:schemeClr val="tx1"/>
                </a:solidFill>
              </a:rPr>
              <a:t> habitat </a:t>
            </a:r>
            <a:r>
              <a:rPr lang="en-MY" sz="1600" i="1" dirty="0" err="1" smtClean="0">
                <a:solidFill>
                  <a:schemeClr val="tx1"/>
                </a:solidFill>
              </a:rPr>
              <a:t>bersaing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mendapatkan</a:t>
            </a:r>
            <a:r>
              <a:rPr lang="en-MY" sz="1600" i="1" dirty="0" smtClean="0">
                <a:solidFill>
                  <a:schemeClr val="tx1"/>
                </a:solidFill>
              </a:rPr>
              <a:t>  </a:t>
            </a:r>
            <a:r>
              <a:rPr lang="en-MY" sz="1600" i="1" dirty="0" err="1" smtClean="0">
                <a:solidFill>
                  <a:schemeClr val="tx1"/>
                </a:solidFill>
              </a:rPr>
              <a:t>keperluan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asas</a:t>
            </a:r>
            <a:r>
              <a:rPr lang="en-MY" sz="1600" i="1" dirty="0" smtClean="0">
                <a:solidFill>
                  <a:schemeClr val="tx1"/>
                </a:solidFill>
              </a:rPr>
              <a:t> (</a:t>
            </a:r>
            <a:r>
              <a:rPr lang="en-MY" sz="1600" i="1" dirty="0" err="1" smtClean="0">
                <a:solidFill>
                  <a:schemeClr val="tx1"/>
                </a:solidFill>
              </a:rPr>
              <a:t>cahaya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ruang</a:t>
            </a:r>
            <a:r>
              <a:rPr lang="en-MY" sz="1600" i="1" dirty="0" smtClean="0">
                <a:solidFill>
                  <a:schemeClr val="tx1"/>
                </a:solidFill>
              </a:rPr>
              <a:t>, air, </a:t>
            </a:r>
            <a:r>
              <a:rPr lang="en-MY" sz="1600" i="1" dirty="0" err="1" smtClean="0">
                <a:solidFill>
                  <a:schemeClr val="tx1"/>
                </a:solidFill>
              </a:rPr>
              <a:t>makanan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pasangan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25573" y="458261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Persaingan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561"/>
          <a:stretch/>
        </p:blipFill>
        <p:spPr>
          <a:xfrm>
            <a:off x="3861556" y="3398139"/>
            <a:ext cx="2767639" cy="18860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52562"/>
          <a:stretch/>
        </p:blipFill>
        <p:spPr>
          <a:xfrm>
            <a:off x="5616253" y="4854931"/>
            <a:ext cx="2655580" cy="1886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952" y="2758992"/>
            <a:ext cx="3029052" cy="1800286"/>
          </a:xfrm>
          <a:prstGeom prst="rect">
            <a:avLst/>
          </a:prstGeom>
        </p:spPr>
      </p:pic>
      <p:cxnSp>
        <p:nvCxnSpPr>
          <p:cNvPr id="23" name="Straight Connector 22"/>
          <p:cNvCxnSpPr>
            <a:endCxn id="4" idx="1"/>
          </p:cNvCxnSpPr>
          <p:nvPr/>
        </p:nvCxnSpPr>
        <p:spPr>
          <a:xfrm>
            <a:off x="1748118" y="650916"/>
            <a:ext cx="1688395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748118" y="650916"/>
            <a:ext cx="0" cy="58803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781375" y="650916"/>
            <a:ext cx="844198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23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>
            <a:off x="6040594" y="849051"/>
            <a:ext cx="7803" cy="54727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649743" y="204414"/>
            <a:ext cx="2892515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Simbiosis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157" y="1274545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Mutualisme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393" y="1965516"/>
            <a:ext cx="2977489" cy="695132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Interaksi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memberi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manfaat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kedua-dua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08360" y="1274545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Komensalisme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177859" y="2016308"/>
            <a:ext cx="2901846" cy="106377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Interaksi</a:t>
            </a:r>
            <a:r>
              <a:rPr lang="en-MY" sz="1600" i="1" dirty="0" smtClean="0">
                <a:solidFill>
                  <a:schemeClr val="tx1"/>
                </a:solidFill>
              </a:rPr>
              <a:t>  </a:t>
            </a:r>
            <a:r>
              <a:rPr lang="en-MY" sz="1600" i="1" dirty="0" err="1" smtClean="0">
                <a:solidFill>
                  <a:schemeClr val="tx1"/>
                </a:solidFill>
              </a:rPr>
              <a:t>satu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sahaja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mendapat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manfaat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tanpa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memudaratkan</a:t>
            </a:r>
            <a:r>
              <a:rPr lang="en-MY" sz="1600" i="1" dirty="0" smtClean="0">
                <a:solidFill>
                  <a:schemeClr val="tx1"/>
                </a:solidFill>
              </a:rPr>
              <a:t> / </a:t>
            </a:r>
            <a:r>
              <a:rPr lang="en-MY" sz="1600" i="1" dirty="0" err="1" smtClean="0">
                <a:solidFill>
                  <a:schemeClr val="tx1"/>
                </a:solidFill>
              </a:rPr>
              <a:t>menguntungkan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lain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66730" y="1274545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Parasitisme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0741" y="2025294"/>
            <a:ext cx="3459060" cy="829773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Interaksi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menguntungkan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satu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(</a:t>
            </a:r>
            <a:r>
              <a:rPr lang="en-MY" sz="1600" i="1" dirty="0" err="1" smtClean="0">
                <a:solidFill>
                  <a:schemeClr val="tx1"/>
                </a:solidFill>
              </a:rPr>
              <a:t>parasit</a:t>
            </a:r>
            <a:r>
              <a:rPr lang="en-MY" sz="1600" i="1" dirty="0" smtClean="0">
                <a:solidFill>
                  <a:schemeClr val="tx1"/>
                </a:solidFill>
              </a:rPr>
              <a:t>)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memudaratkan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lain (</a:t>
            </a:r>
            <a:r>
              <a:rPr lang="en-MY" sz="1600" i="1" dirty="0" err="1" smtClean="0">
                <a:solidFill>
                  <a:schemeClr val="tx1"/>
                </a:solidFill>
              </a:rPr>
              <a:t>perumah</a:t>
            </a:r>
            <a:r>
              <a:rPr lang="en-MY" sz="1600" i="1" dirty="0" smtClean="0">
                <a:solidFill>
                  <a:schemeClr val="tx1"/>
                </a:solidFill>
              </a:rPr>
              <a:t>)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037" y="4391242"/>
            <a:ext cx="1886014" cy="12287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14247" y="5714034"/>
            <a:ext cx="2863804" cy="940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Cacing</a:t>
            </a:r>
            <a:r>
              <a:rPr lang="en-MY" sz="1600" i="1" dirty="0" smtClean="0">
                <a:solidFill>
                  <a:schemeClr val="tx1"/>
                </a:solidFill>
              </a:rPr>
              <a:t> pita (</a:t>
            </a:r>
            <a:r>
              <a:rPr lang="en-MY" sz="1600" i="1" dirty="0" err="1" smtClean="0">
                <a:solidFill>
                  <a:schemeClr val="tx1"/>
                </a:solidFill>
              </a:rPr>
              <a:t>parasit</a:t>
            </a:r>
            <a:r>
              <a:rPr lang="en-MY" sz="1600" i="1" dirty="0" smtClean="0">
                <a:solidFill>
                  <a:schemeClr val="tx1"/>
                </a:solidFill>
              </a:rPr>
              <a:t>) </a:t>
            </a:r>
            <a:r>
              <a:rPr lang="en-MY" sz="1600" i="1" dirty="0" err="1" smtClean="0">
                <a:solidFill>
                  <a:schemeClr val="tx1"/>
                </a:solidFill>
              </a:rPr>
              <a:t>hidup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usus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manusia</a:t>
            </a:r>
            <a:r>
              <a:rPr lang="en-MY" sz="1600" i="1" dirty="0">
                <a:solidFill>
                  <a:schemeClr val="tx1"/>
                </a:solidFill>
              </a:rPr>
              <a:t> </a:t>
            </a:r>
            <a:r>
              <a:rPr lang="en-MY" sz="1600" i="1" dirty="0" smtClean="0">
                <a:solidFill>
                  <a:schemeClr val="tx1"/>
                </a:solidFill>
              </a:rPr>
              <a:t>(</a:t>
            </a:r>
            <a:r>
              <a:rPr lang="en-MY" sz="1600" i="1" dirty="0" err="1" smtClean="0">
                <a:solidFill>
                  <a:schemeClr val="tx1"/>
                </a:solidFill>
              </a:rPr>
              <a:t>perumah</a:t>
            </a:r>
            <a:r>
              <a:rPr lang="en-MY" sz="1600" i="1" dirty="0" smtClean="0">
                <a:solidFill>
                  <a:schemeClr val="tx1"/>
                </a:solidFill>
              </a:rPr>
              <a:t>) </a:t>
            </a:r>
            <a:r>
              <a:rPr lang="en-MY" sz="1600" i="1" dirty="0" err="1" smtClean="0">
                <a:solidFill>
                  <a:schemeClr val="tx1"/>
                </a:solidFill>
              </a:rPr>
              <a:t>untuk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menyerap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nutrien</a:t>
            </a:r>
            <a:endParaRPr lang="en-MY" sz="1600" i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130" y="3039419"/>
            <a:ext cx="1661232" cy="13518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30329" y="3039419"/>
            <a:ext cx="1736896" cy="10011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smtClean="0">
                <a:solidFill>
                  <a:schemeClr val="tx1"/>
                </a:solidFill>
              </a:rPr>
              <a:t>Kutu (</a:t>
            </a:r>
            <a:r>
              <a:rPr lang="en-MY" sz="1600" i="1" dirty="0" err="1" smtClean="0">
                <a:solidFill>
                  <a:schemeClr val="tx1"/>
                </a:solidFill>
              </a:rPr>
              <a:t>parasit</a:t>
            </a:r>
            <a:r>
              <a:rPr lang="en-MY" sz="1600" i="1" dirty="0" smtClean="0">
                <a:solidFill>
                  <a:schemeClr val="tx1"/>
                </a:solidFill>
              </a:rPr>
              <a:t>) </a:t>
            </a:r>
            <a:r>
              <a:rPr lang="en-MY" sz="1600" i="1" dirty="0" err="1" smtClean="0">
                <a:solidFill>
                  <a:schemeClr val="tx1"/>
                </a:solidFill>
              </a:rPr>
              <a:t>menghisap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haiwan</a:t>
            </a:r>
            <a:r>
              <a:rPr lang="en-MY" sz="1600" i="1" dirty="0" smtClean="0">
                <a:solidFill>
                  <a:schemeClr val="tx1"/>
                </a:solidFill>
              </a:rPr>
              <a:t> (</a:t>
            </a:r>
            <a:r>
              <a:rPr lang="en-MY" sz="1600" i="1" dirty="0" err="1" smtClean="0">
                <a:solidFill>
                  <a:schemeClr val="tx1"/>
                </a:solidFill>
              </a:rPr>
              <a:t>perumah</a:t>
            </a:r>
            <a:endParaRPr lang="en-MY" sz="1600" i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23" y="2777052"/>
            <a:ext cx="1806001" cy="1025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93" y="4554873"/>
            <a:ext cx="1519434" cy="13411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45093" y="2855067"/>
            <a:ext cx="1959764" cy="14322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smtClean="0">
                <a:solidFill>
                  <a:schemeClr val="tx1"/>
                </a:solidFill>
              </a:rPr>
              <a:t>Buran </a:t>
            </a:r>
            <a:r>
              <a:rPr lang="en-MY" sz="1600" i="1" dirty="0" err="1" smtClean="0">
                <a:solidFill>
                  <a:schemeClr val="tx1"/>
                </a:solidFill>
              </a:rPr>
              <a:t>melindungi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ikan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badut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daripada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pemangsa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buran </a:t>
            </a:r>
            <a:r>
              <a:rPr lang="en-MY" sz="1600" i="1" dirty="0" err="1" smtClean="0">
                <a:solidFill>
                  <a:schemeClr val="tx1"/>
                </a:solidFill>
              </a:rPr>
              <a:t>laut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memberikan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sisa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makanan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46140" y="4569065"/>
            <a:ext cx="1945255" cy="13269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Kulat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memberi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bekalan</a:t>
            </a:r>
            <a:r>
              <a:rPr lang="en-MY" sz="1600" i="1" dirty="0" smtClean="0">
                <a:solidFill>
                  <a:schemeClr val="tx1"/>
                </a:solidFill>
              </a:rPr>
              <a:t> air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mineral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alga </a:t>
            </a:r>
            <a:r>
              <a:rPr lang="en-MY" sz="1600" i="1" dirty="0" err="1" smtClean="0">
                <a:solidFill>
                  <a:schemeClr val="tx1"/>
                </a:solidFill>
              </a:rPr>
              <a:t>memberi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makanan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kulat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93336" y="4802550"/>
            <a:ext cx="1886369" cy="14465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Paku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pakis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langsuir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menumpang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celah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poko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untuk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mendapatkan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cahaya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matahari</a:t>
            </a:r>
            <a:endParaRPr lang="en-MY" sz="1600" i="1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801" y="3252853"/>
            <a:ext cx="2108906" cy="134592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193336" y="3252853"/>
            <a:ext cx="1886370" cy="12526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Ikan</a:t>
            </a:r>
            <a:r>
              <a:rPr lang="en-MY" sz="1600" i="1" dirty="0" smtClean="0">
                <a:solidFill>
                  <a:schemeClr val="tx1"/>
                </a:solidFill>
              </a:rPr>
              <a:t> remora </a:t>
            </a:r>
            <a:r>
              <a:rPr lang="en-MY" sz="1600" i="1" dirty="0" err="1" smtClean="0">
                <a:solidFill>
                  <a:schemeClr val="tx1"/>
                </a:solidFill>
              </a:rPr>
              <a:t>mendapat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makanan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daripada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serpihan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mangsa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ikan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jerung</a:t>
            </a:r>
            <a:endParaRPr lang="en-MY" sz="1600" i="1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8984" y="4800094"/>
            <a:ext cx="2147106" cy="124855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10697939" y="3925817"/>
            <a:ext cx="0" cy="69483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14399" y="564792"/>
            <a:ext cx="2836984" cy="583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746140" y="553234"/>
            <a:ext cx="2903603" cy="2428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331763" y="541318"/>
            <a:ext cx="19620" cy="73322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757228" y="564792"/>
            <a:ext cx="0" cy="64878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94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6228" y="203062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BIDANG PEMBELAJARAN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6228" y="1205753"/>
            <a:ext cx="5318974" cy="594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 smtClean="0">
                <a:solidFill>
                  <a:schemeClr val="tx1"/>
                </a:solidFill>
              </a:rPr>
              <a:t>2.1 ALIRAN TENAGA DALAM EKOSISTEM</a:t>
            </a:r>
            <a:endParaRPr lang="en-MY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6228" y="3061638"/>
            <a:ext cx="5318974" cy="9000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>
                <a:solidFill>
                  <a:schemeClr val="tx1"/>
                </a:solidFill>
              </a:rPr>
              <a:t>Menerangkan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dengan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</a:rPr>
              <a:t>contoh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</a:rPr>
              <a:t>pengeluar</a:t>
            </a:r>
            <a:r>
              <a:rPr lang="es-ES" sz="2000" b="1" dirty="0">
                <a:solidFill>
                  <a:schemeClr val="tx1"/>
                </a:solidFill>
              </a:rPr>
              <a:t>, </a:t>
            </a:r>
            <a:r>
              <a:rPr lang="es-ES" sz="2000" b="1" dirty="0" err="1">
                <a:solidFill>
                  <a:schemeClr val="tx1"/>
                </a:solidFill>
              </a:rPr>
              <a:t>pengguna</a:t>
            </a:r>
            <a:r>
              <a:rPr lang="es-ES" sz="2000" b="1" dirty="0">
                <a:solidFill>
                  <a:schemeClr val="tx1"/>
                </a:solidFill>
              </a:rPr>
              <a:t> dan </a:t>
            </a:r>
            <a:r>
              <a:rPr lang="es-ES" sz="2000" b="1" dirty="0" err="1" smtClean="0">
                <a:solidFill>
                  <a:schemeClr val="tx1"/>
                </a:solidFill>
              </a:rPr>
              <a:t>pengurai</a:t>
            </a:r>
            <a:endParaRPr lang="es-ES" sz="2000" dirty="0"/>
          </a:p>
        </p:txBody>
      </p:sp>
      <p:sp>
        <p:nvSpPr>
          <p:cNvPr id="12" name="Rectangle 11"/>
          <p:cNvSpPr/>
          <p:nvPr/>
        </p:nvSpPr>
        <p:spPr>
          <a:xfrm>
            <a:off x="826228" y="2075835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HASIL PEMBELAJARAN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6228" y="4123271"/>
            <a:ext cx="5318974" cy="912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</a:rPr>
              <a:t>Menginterpretasi rantai makanan dan siratan makanan. </a:t>
            </a:r>
            <a:r>
              <a:rPr lang="fi-FI" sz="2400" dirty="0"/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078" y="119710"/>
            <a:ext cx="4623523" cy="546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050" y="278063"/>
            <a:ext cx="3333255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Kawalan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Biologi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94484" y="278062"/>
            <a:ext cx="7780421" cy="8242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Definisi</a:t>
            </a:r>
            <a:r>
              <a:rPr lang="en-MY" b="1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MY" sz="1600" dirty="0" err="1" smtClean="0">
                <a:solidFill>
                  <a:schemeClr val="tx1"/>
                </a:solidFill>
              </a:rPr>
              <a:t>Kaedah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menggunaan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organisma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iaitu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pemangsa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dan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pemangsa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semulajadi</a:t>
            </a:r>
            <a:r>
              <a:rPr lang="en-MY" sz="1600" dirty="0" smtClean="0">
                <a:solidFill>
                  <a:schemeClr val="tx1"/>
                </a:solidFill>
              </a:rPr>
              <a:t>, </a:t>
            </a:r>
            <a:r>
              <a:rPr lang="en-MY" sz="1600" dirty="0" err="1" smtClean="0">
                <a:solidFill>
                  <a:schemeClr val="tx1"/>
                </a:solidFill>
              </a:rPr>
              <a:t>parasit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atau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patogen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untuk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mengurangkan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bilangan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haiwan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perosak</a:t>
            </a:r>
            <a:r>
              <a:rPr lang="en-MY" sz="1600" dirty="0" smtClean="0">
                <a:solidFill>
                  <a:schemeClr val="tx1"/>
                </a:solidFill>
              </a:rPr>
              <a:t> di </a:t>
            </a:r>
            <a:r>
              <a:rPr lang="en-MY" sz="1600" dirty="0" err="1" smtClean="0">
                <a:solidFill>
                  <a:schemeClr val="tx1"/>
                </a:solidFill>
              </a:rPr>
              <a:t>suatu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kawasan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9796"/>
          <a:stretch/>
        </p:blipFill>
        <p:spPr>
          <a:xfrm>
            <a:off x="212051" y="4799590"/>
            <a:ext cx="2338645" cy="19217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8460" y="3539308"/>
            <a:ext cx="2472236" cy="105319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Burung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hantu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dipelihara</a:t>
            </a:r>
            <a:r>
              <a:rPr lang="en-MY" sz="1600" i="1" dirty="0" smtClean="0">
                <a:solidFill>
                  <a:schemeClr val="tx1"/>
                </a:solidFill>
              </a:rPr>
              <a:t> di lading </a:t>
            </a:r>
            <a:r>
              <a:rPr lang="en-MY" sz="1600" i="1" dirty="0" err="1" smtClean="0">
                <a:solidFill>
                  <a:schemeClr val="tx1"/>
                </a:solidFill>
              </a:rPr>
              <a:t>sawit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untuk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mengawal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tikus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122" y="4903132"/>
            <a:ext cx="1743092" cy="1714633"/>
          </a:xfrm>
          <a:prstGeom prst="ellipse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10284" y="3570762"/>
            <a:ext cx="2441098" cy="105319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Bacillius</a:t>
            </a:r>
            <a:r>
              <a:rPr lang="en-MY" sz="1600" i="1" dirty="0" smtClean="0">
                <a:solidFill>
                  <a:schemeClr val="tx1"/>
                </a:solidFill>
              </a:rPr>
              <a:t> thuringiensis </a:t>
            </a:r>
            <a:r>
              <a:rPr lang="en-MY" sz="1600" i="1" dirty="0" err="1" smtClean="0">
                <a:solidFill>
                  <a:schemeClr val="tx1"/>
                </a:solidFill>
              </a:rPr>
              <a:t>digunakan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untuk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mengawal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serangga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perosak</a:t>
            </a:r>
            <a:r>
              <a:rPr lang="en-MY" sz="1600" i="1" dirty="0" smtClean="0">
                <a:solidFill>
                  <a:schemeClr val="tx1"/>
                </a:solidFill>
              </a:rPr>
              <a:t> (</a:t>
            </a:r>
            <a:r>
              <a:rPr lang="en-MY" sz="1600" i="1" dirty="0" err="1" smtClean="0">
                <a:solidFill>
                  <a:schemeClr val="tx1"/>
                </a:solidFill>
              </a:rPr>
              <a:t>kumbang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tanduk</a:t>
            </a:r>
            <a:r>
              <a:rPr lang="en-MY" sz="1600" i="1" dirty="0" smtClean="0">
                <a:solidFill>
                  <a:schemeClr val="tx1"/>
                </a:solidFill>
              </a:rPr>
              <a:t>)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59964"/>
          <a:stretch/>
        </p:blipFill>
        <p:spPr>
          <a:xfrm>
            <a:off x="8143398" y="3995985"/>
            <a:ext cx="1671642" cy="1692447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44718" t="18941"/>
          <a:stretch/>
        </p:blipFill>
        <p:spPr>
          <a:xfrm>
            <a:off x="9841310" y="4671573"/>
            <a:ext cx="1894117" cy="11257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48904" y="2795620"/>
            <a:ext cx="2189051" cy="1038302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Ikan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gapi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pemangsa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jentik-jentik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kolam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351" y="4592504"/>
            <a:ext cx="1623063" cy="1636936"/>
          </a:xfrm>
          <a:prstGeom prst="ellipse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84694" y="1286231"/>
            <a:ext cx="2189051" cy="1038302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Kumbang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kura-kura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afid</a:t>
            </a:r>
            <a:r>
              <a:rPr lang="en-MY" sz="1600" i="1" dirty="0" smtClean="0">
                <a:solidFill>
                  <a:schemeClr val="tx1"/>
                </a:solidFill>
              </a:rPr>
              <a:t> (</a:t>
            </a:r>
            <a:r>
              <a:rPr lang="en-MY" sz="1600" i="1" dirty="0" err="1" smtClean="0">
                <a:solidFill>
                  <a:schemeClr val="tx1"/>
                </a:solidFill>
              </a:rPr>
              <a:t>perosak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tanaman</a:t>
            </a:r>
            <a:r>
              <a:rPr lang="en-MY" sz="1600" i="1" dirty="0" smtClean="0">
                <a:solidFill>
                  <a:schemeClr val="tx1"/>
                </a:solidFill>
              </a:rPr>
              <a:t>)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8911" y="1286231"/>
            <a:ext cx="1607323" cy="1648361"/>
          </a:xfrm>
          <a:prstGeom prst="ellipse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99357" y="3546755"/>
            <a:ext cx="2189051" cy="1038302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Itik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diternak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untuk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siput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serangga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perosak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171074" y="1111543"/>
            <a:ext cx="38428" cy="2459219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90288" y="1094924"/>
            <a:ext cx="2846310" cy="2475838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190288" y="1094924"/>
            <a:ext cx="5435949" cy="2467528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28716" y="1094924"/>
            <a:ext cx="6820188" cy="2210101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90458" y="1102311"/>
            <a:ext cx="6565415" cy="834526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29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012" y="238792"/>
            <a:ext cx="1147010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Kelebihan</a:t>
            </a:r>
            <a:r>
              <a:rPr lang="en-MY" sz="2400" b="1" dirty="0" smtClean="0">
                <a:solidFill>
                  <a:schemeClr val="tx1"/>
                </a:solidFill>
              </a:rPr>
              <a:t> Dan </a:t>
            </a:r>
            <a:r>
              <a:rPr lang="en-MY" sz="2400" b="1" dirty="0" err="1" smtClean="0">
                <a:solidFill>
                  <a:schemeClr val="tx1"/>
                </a:solidFill>
              </a:rPr>
              <a:t>Kelemahan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Kawan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Biologi</a:t>
            </a:r>
            <a:endParaRPr lang="en-MY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345310"/>
              </p:ext>
            </p:extLst>
          </p:nvPr>
        </p:nvGraphicFramePr>
        <p:xfrm>
          <a:off x="1978526" y="1505727"/>
          <a:ext cx="8234948" cy="3442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7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7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2768">
                <a:tc>
                  <a:txBody>
                    <a:bodyPr/>
                    <a:lstStyle/>
                    <a:p>
                      <a:pPr algn="ctr"/>
                      <a:r>
                        <a:rPr lang="en-MY" sz="2000" dirty="0" err="1" smtClean="0">
                          <a:solidFill>
                            <a:schemeClr val="tx1"/>
                          </a:solidFill>
                        </a:rPr>
                        <a:t>Kelebihan</a:t>
                      </a:r>
                      <a:r>
                        <a:rPr lang="en-MY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2000" dirty="0" err="1" smtClean="0">
                          <a:solidFill>
                            <a:schemeClr val="tx1"/>
                          </a:solidFill>
                        </a:rPr>
                        <a:t>Kelemahan</a:t>
                      </a:r>
                      <a:r>
                        <a:rPr lang="en-MY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76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MY" dirty="0" err="1" smtClean="0"/>
                        <a:t>Mesra</a:t>
                      </a:r>
                      <a:r>
                        <a:rPr lang="en-MY" dirty="0" smtClean="0"/>
                        <a:t> </a:t>
                      </a:r>
                      <a:r>
                        <a:rPr lang="en-MY" dirty="0" err="1" smtClean="0"/>
                        <a:t>alam</a:t>
                      </a:r>
                      <a:r>
                        <a:rPr lang="en-MY" baseline="0" dirty="0" smtClean="0"/>
                        <a:t> : </a:t>
                      </a:r>
                      <a:r>
                        <a:rPr lang="en-MY" baseline="0" dirty="0" err="1" smtClean="0"/>
                        <a:t>tidak</a:t>
                      </a:r>
                      <a:r>
                        <a:rPr lang="en-MY" baseline="0" dirty="0" smtClean="0"/>
                        <a:t> </a:t>
                      </a:r>
                      <a:r>
                        <a:rPr lang="en-MY" baseline="0" dirty="0" err="1" smtClean="0"/>
                        <a:t>menggunakan</a:t>
                      </a:r>
                      <a:r>
                        <a:rPr lang="en-MY" baseline="0" dirty="0" smtClean="0"/>
                        <a:t> </a:t>
                      </a:r>
                      <a:r>
                        <a:rPr lang="en-MY" baseline="0" dirty="0" err="1" smtClean="0"/>
                        <a:t>pestisid</a:t>
                      </a:r>
                      <a:r>
                        <a:rPr lang="en-MY" baseline="0" dirty="0" smtClean="0"/>
                        <a:t> / </a:t>
                      </a:r>
                      <a:r>
                        <a:rPr lang="en-MY" baseline="0" dirty="0" err="1" smtClean="0"/>
                        <a:t>bahan</a:t>
                      </a:r>
                      <a:r>
                        <a:rPr lang="en-MY" baseline="0" dirty="0" smtClean="0"/>
                        <a:t> </a:t>
                      </a:r>
                      <a:r>
                        <a:rPr lang="en-MY" baseline="0" dirty="0" err="1" smtClean="0"/>
                        <a:t>kimia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MY" dirty="0" err="1" smtClean="0"/>
                        <a:t>Mengambil</a:t>
                      </a:r>
                      <a:r>
                        <a:rPr lang="en-MY" dirty="0" smtClean="0"/>
                        <a:t> masa yang lama </a:t>
                      </a:r>
                      <a:r>
                        <a:rPr lang="en-MY" dirty="0" err="1" smtClean="0"/>
                        <a:t>untuk</a:t>
                      </a:r>
                      <a:r>
                        <a:rPr lang="en-MY" dirty="0" smtClean="0"/>
                        <a:t> </a:t>
                      </a:r>
                      <a:r>
                        <a:rPr lang="en-MY" dirty="0" err="1" smtClean="0"/>
                        <a:t>menunjukkan</a:t>
                      </a:r>
                      <a:r>
                        <a:rPr lang="en-MY" dirty="0" smtClean="0"/>
                        <a:t> </a:t>
                      </a:r>
                      <a:r>
                        <a:rPr lang="en-MY" dirty="0" err="1" smtClean="0"/>
                        <a:t>kesan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76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MY" dirty="0" err="1" smtClean="0"/>
                        <a:t>Lebih</a:t>
                      </a:r>
                      <a:r>
                        <a:rPr lang="en-MY" dirty="0" smtClean="0"/>
                        <a:t> </a:t>
                      </a:r>
                      <a:r>
                        <a:rPr lang="en-MY" dirty="0" err="1" smtClean="0"/>
                        <a:t>murah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MY" dirty="0" err="1" smtClean="0"/>
                        <a:t>Keseimbangan</a:t>
                      </a:r>
                      <a:r>
                        <a:rPr lang="en-MY" dirty="0" smtClean="0"/>
                        <a:t> </a:t>
                      </a:r>
                      <a:r>
                        <a:rPr lang="en-MY" dirty="0" err="1" smtClean="0"/>
                        <a:t>ekosistem</a:t>
                      </a:r>
                      <a:r>
                        <a:rPr lang="en-MY" baseline="0" dirty="0" smtClean="0"/>
                        <a:t> </a:t>
                      </a:r>
                      <a:r>
                        <a:rPr lang="en-MY" baseline="0" dirty="0" err="1" smtClean="0"/>
                        <a:t>mungkin</a:t>
                      </a:r>
                      <a:r>
                        <a:rPr lang="en-MY" baseline="0" dirty="0" smtClean="0"/>
                        <a:t> </a:t>
                      </a:r>
                      <a:r>
                        <a:rPr lang="en-MY" baseline="0" dirty="0" err="1" smtClean="0"/>
                        <a:t>terganggu</a:t>
                      </a:r>
                      <a:r>
                        <a:rPr lang="en-MY" baseline="0" dirty="0" smtClean="0"/>
                        <a:t> </a:t>
                      </a:r>
                      <a:r>
                        <a:rPr lang="en-MY" baseline="0" dirty="0" err="1" smtClean="0"/>
                        <a:t>disebabkan</a:t>
                      </a:r>
                      <a:r>
                        <a:rPr lang="en-MY" baseline="0" dirty="0" smtClean="0"/>
                        <a:t> </a:t>
                      </a:r>
                      <a:r>
                        <a:rPr lang="en-MY" baseline="0" dirty="0" err="1" smtClean="0"/>
                        <a:t>kehadiran</a:t>
                      </a:r>
                      <a:r>
                        <a:rPr lang="en-MY" baseline="0" dirty="0" smtClean="0"/>
                        <a:t> sepsis </a:t>
                      </a:r>
                      <a:r>
                        <a:rPr lang="en-MY" baseline="0" dirty="0" err="1" smtClean="0"/>
                        <a:t>baru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276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MY" dirty="0" err="1" smtClean="0"/>
                        <a:t>Tidak</a:t>
                      </a:r>
                      <a:r>
                        <a:rPr lang="en-MY" dirty="0" smtClean="0"/>
                        <a:t> </a:t>
                      </a:r>
                      <a:r>
                        <a:rPr lang="en-MY" dirty="0" err="1" smtClean="0"/>
                        <a:t>menjejaskan</a:t>
                      </a:r>
                      <a:r>
                        <a:rPr lang="en-MY" dirty="0" smtClean="0"/>
                        <a:t> </a:t>
                      </a:r>
                      <a:r>
                        <a:rPr lang="en-MY" dirty="0" err="1" smtClean="0"/>
                        <a:t>kesihatan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308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/>
          <p:cNvCxnSpPr/>
          <p:nvPr/>
        </p:nvCxnSpPr>
        <p:spPr>
          <a:xfrm>
            <a:off x="6192146" y="5623721"/>
            <a:ext cx="964408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38719" y="1943417"/>
            <a:ext cx="2500734" cy="30763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Faktor-faktor</a:t>
            </a:r>
            <a:r>
              <a:rPr lang="en-MY" sz="2400" b="1" dirty="0" smtClean="0">
                <a:solidFill>
                  <a:schemeClr val="tx1"/>
                </a:solidFill>
              </a:rPr>
              <a:t> Yang </a:t>
            </a:r>
            <a:r>
              <a:rPr lang="en-MY" sz="2400" b="1" dirty="0" err="1" smtClean="0">
                <a:solidFill>
                  <a:schemeClr val="tx1"/>
                </a:solidFill>
              </a:rPr>
              <a:t>Mempengaruhi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Saiz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Populasi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Dalam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Suatu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Ekosistem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33605" y="3771165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Serangan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penyakit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56554" y="563160"/>
            <a:ext cx="4794814" cy="800658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Sumber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makanan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berkurang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haiwan-haiwan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diancam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kepupusan</a:t>
            </a:r>
            <a:r>
              <a:rPr lang="en-MY" sz="1600" i="1" dirty="0" smtClean="0">
                <a:solidFill>
                  <a:schemeClr val="tx1"/>
                </a:solidFill>
              </a:rPr>
              <a:t>. </a:t>
            </a:r>
            <a:r>
              <a:rPr lang="en-MY" sz="1600" i="1" dirty="0" err="1" smtClean="0">
                <a:solidFill>
                  <a:schemeClr val="tx1"/>
                </a:solidFill>
              </a:rPr>
              <a:t>Contoh</a:t>
            </a:r>
            <a:r>
              <a:rPr lang="en-MY" sz="1600" i="1" dirty="0" smtClean="0">
                <a:solidFill>
                  <a:schemeClr val="tx1"/>
                </a:solidFill>
              </a:rPr>
              <a:t>: Panda </a:t>
            </a:r>
            <a:r>
              <a:rPr lang="en-MY" sz="1600" i="1" dirty="0" err="1" smtClean="0">
                <a:solidFill>
                  <a:schemeClr val="tx1"/>
                </a:solidFill>
              </a:rPr>
              <a:t>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pupus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jika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sumber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buluh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berkurang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33605" y="5326198"/>
            <a:ext cx="2494883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Kehadiran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pemangsa</a:t>
            </a:r>
            <a:endParaRPr lang="en-MY" b="1" dirty="0" smtClean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33605" y="661099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Sumber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makanan</a:t>
            </a:r>
            <a:endParaRPr lang="en-MY" b="1" dirty="0" smtClean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33605" y="2216132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Perubahan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cuaca</a:t>
            </a:r>
            <a:endParaRPr lang="en-MY" b="1" dirty="0" smtClean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56554" y="2118193"/>
            <a:ext cx="4794814" cy="800658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Kemarau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berpanjangan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tanah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menjadi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kering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tanah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tidak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subur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risiko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kebakaran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hutan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56554" y="3673226"/>
            <a:ext cx="4794814" cy="800658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Wabak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penyakit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menyebabkan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banyak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haiwan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atau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tumbuhan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mati</a:t>
            </a:r>
            <a:r>
              <a:rPr lang="en-MY" sz="1600" i="1" dirty="0" smtClean="0">
                <a:solidFill>
                  <a:schemeClr val="tx1"/>
                </a:solidFill>
              </a:rPr>
              <a:t>. </a:t>
            </a:r>
            <a:r>
              <a:rPr lang="en-MY" sz="1600" i="1" dirty="0" err="1" smtClean="0">
                <a:solidFill>
                  <a:schemeClr val="tx1"/>
                </a:solidFill>
              </a:rPr>
              <a:t>Contoh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selsema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burung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melanda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ternakan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ayam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56554" y="5228259"/>
            <a:ext cx="4794814" cy="800658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Saiz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kuda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belang</a:t>
            </a:r>
            <a:r>
              <a:rPr lang="en-MY" sz="1600" i="1" dirty="0" smtClean="0">
                <a:solidFill>
                  <a:schemeClr val="tx1"/>
                </a:solidFill>
              </a:rPr>
              <a:t> di savanna </a:t>
            </a:r>
            <a:r>
              <a:rPr lang="en-MY" sz="1600" i="1" dirty="0" err="1" smtClean="0">
                <a:solidFill>
                  <a:schemeClr val="tx1"/>
                </a:solidFill>
              </a:rPr>
              <a:t>berkurang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disebabkan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pemburuan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oleh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pemangsa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seperti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singa</a:t>
            </a:r>
            <a:endParaRPr lang="en-MY" sz="1600" i="1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>
            <a:stCxn id="24" idx="3"/>
            <a:endCxn id="21" idx="1"/>
          </p:cNvCxnSpPr>
          <p:nvPr/>
        </p:nvCxnSpPr>
        <p:spPr>
          <a:xfrm>
            <a:off x="6192146" y="963489"/>
            <a:ext cx="964408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3"/>
            <a:endCxn id="26" idx="1"/>
          </p:cNvCxnSpPr>
          <p:nvPr/>
        </p:nvCxnSpPr>
        <p:spPr>
          <a:xfrm>
            <a:off x="6192146" y="2518522"/>
            <a:ext cx="964408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192146" y="4051595"/>
            <a:ext cx="964408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839453" y="963489"/>
            <a:ext cx="1094152" cy="2526631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5" idx="1"/>
          </p:cNvCxnSpPr>
          <p:nvPr/>
        </p:nvCxnSpPr>
        <p:spPr>
          <a:xfrm flipV="1">
            <a:off x="2839453" y="2518522"/>
            <a:ext cx="1094152" cy="97159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0" idx="1"/>
          </p:cNvCxnSpPr>
          <p:nvPr/>
        </p:nvCxnSpPr>
        <p:spPr>
          <a:xfrm>
            <a:off x="2839453" y="3490120"/>
            <a:ext cx="1094152" cy="583435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23" idx="1"/>
          </p:cNvCxnSpPr>
          <p:nvPr/>
        </p:nvCxnSpPr>
        <p:spPr>
          <a:xfrm>
            <a:off x="2839453" y="3490120"/>
            <a:ext cx="1094152" cy="213846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4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534062" y="579720"/>
            <a:ext cx="0" cy="1935925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686569" y="585821"/>
            <a:ext cx="19027" cy="1929824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28423" y="1038143"/>
            <a:ext cx="0" cy="1477502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36286" y="213895"/>
            <a:ext cx="7119428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Perubahan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dalam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Ekosistem</a:t>
            </a:r>
            <a:endParaRPr lang="en-MY" sz="2400" b="1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55" y="4337265"/>
            <a:ext cx="2912599" cy="18076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748" y="4868487"/>
            <a:ext cx="2993350" cy="18100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746" y="4485533"/>
            <a:ext cx="2286234" cy="2022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990" y="1659660"/>
            <a:ext cx="2591045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Kekurangan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bekalan</a:t>
            </a:r>
            <a:r>
              <a:rPr lang="en-MY" b="1" dirty="0" smtClean="0">
                <a:solidFill>
                  <a:schemeClr val="tx1"/>
                </a:solidFill>
              </a:rPr>
              <a:t> air</a:t>
            </a:r>
          </a:p>
        </p:txBody>
      </p:sp>
      <p:sp>
        <p:nvSpPr>
          <p:cNvPr id="7" name="Rectangle 6"/>
          <p:cNvSpPr/>
          <p:nvPr/>
        </p:nvSpPr>
        <p:spPr>
          <a:xfrm>
            <a:off x="218176" y="2515645"/>
            <a:ext cx="3276674" cy="1720177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Padi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tanaman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memerlukan</a:t>
            </a:r>
            <a:r>
              <a:rPr lang="en-MY" sz="1600" i="1" dirty="0" smtClean="0">
                <a:solidFill>
                  <a:schemeClr val="tx1"/>
                </a:solidFill>
              </a:rPr>
              <a:t> air yang </a:t>
            </a:r>
            <a:r>
              <a:rPr lang="en-MY" sz="1600" i="1" dirty="0" err="1" smtClean="0">
                <a:solidFill>
                  <a:schemeClr val="tx1"/>
                </a:solidFill>
              </a:rPr>
              <a:t>banyak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Kemarau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berpanjangan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mengganggu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keseimbangan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populasi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Siratan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makanan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terjejas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43801" y="1659660"/>
            <a:ext cx="2591045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Migrasi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200987" y="2515645"/>
            <a:ext cx="3276674" cy="2158553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Perpindahan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haiwan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suatu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tempat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tempat</a:t>
            </a:r>
            <a:r>
              <a:rPr lang="en-MY" sz="1600" i="1" dirty="0" smtClean="0">
                <a:solidFill>
                  <a:schemeClr val="tx1"/>
                </a:solidFill>
              </a:rPr>
              <a:t> lain </a:t>
            </a:r>
            <a:r>
              <a:rPr lang="en-MY" sz="1600" i="1" dirty="0" err="1" smtClean="0">
                <a:solidFill>
                  <a:schemeClr val="tx1"/>
                </a:solidFill>
              </a:rPr>
              <a:t>akibat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perubahan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cuaca</a:t>
            </a:r>
            <a:r>
              <a:rPr lang="en-MY" sz="1600" i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Contoh</a:t>
            </a:r>
            <a:r>
              <a:rPr lang="en-MY" sz="1600" i="1" dirty="0" smtClean="0">
                <a:solidFill>
                  <a:schemeClr val="tx1"/>
                </a:solidFill>
              </a:rPr>
              <a:t> : </a:t>
            </a:r>
            <a:r>
              <a:rPr lang="en-MY" sz="1600" i="1" dirty="0" err="1" smtClean="0">
                <a:solidFill>
                  <a:schemeClr val="tx1"/>
                </a:solidFill>
              </a:rPr>
              <a:t>Bangau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kendi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berhijrah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</a:t>
            </a:r>
            <a:r>
              <a:rPr lang="en-MY" sz="1600" i="1" dirty="0" smtClean="0">
                <a:solidFill>
                  <a:schemeClr val="tx1"/>
                </a:solidFill>
              </a:rPr>
              <a:t> Kuala </a:t>
            </a:r>
            <a:r>
              <a:rPr lang="en-MY" sz="1600" i="1" dirty="0" err="1" smtClean="0">
                <a:solidFill>
                  <a:schemeClr val="tx1"/>
                </a:solidFill>
              </a:rPr>
              <a:t>Gula</a:t>
            </a:r>
            <a:r>
              <a:rPr lang="en-MY" sz="1600" i="1" dirty="0" smtClean="0">
                <a:solidFill>
                  <a:schemeClr val="tx1"/>
                </a:solidFill>
              </a:rPr>
              <a:t>, Perak (September – April) </a:t>
            </a:r>
            <a:r>
              <a:rPr lang="en-MY" sz="1600" i="1" dirty="0" err="1" smtClean="0">
                <a:solidFill>
                  <a:schemeClr val="tx1"/>
                </a:solidFill>
              </a:rPr>
              <a:t>menyebabkan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bilangan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serangga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cacing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berkurang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dimakan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burung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tersebut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89935" y="1659659"/>
            <a:ext cx="2591045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Perubahan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saiz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populasi</a:t>
            </a:r>
            <a:endParaRPr lang="en-MY" b="1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7120" y="2515645"/>
            <a:ext cx="3276674" cy="18369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Boleh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menurun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atau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meningkat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disebabkan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perubahan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saiz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populasi</a:t>
            </a:r>
            <a:r>
              <a:rPr lang="en-MY" sz="1600" i="1" dirty="0" smtClean="0">
                <a:solidFill>
                  <a:schemeClr val="tx1"/>
                </a:solidFill>
              </a:rPr>
              <a:t> yang lain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Contoh</a:t>
            </a:r>
            <a:r>
              <a:rPr lang="en-MY" sz="1600" i="1" dirty="0" smtClean="0">
                <a:solidFill>
                  <a:schemeClr val="tx1"/>
                </a:solidFill>
              </a:rPr>
              <a:t>: </a:t>
            </a:r>
            <a:r>
              <a:rPr lang="en-MY" sz="1600" i="1" dirty="0" err="1" smtClean="0">
                <a:solidFill>
                  <a:schemeClr val="tx1"/>
                </a:solidFill>
              </a:rPr>
              <a:t>Kehadiran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serangga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perosak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beluncas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menyebabkan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populasi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tumbuhan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menurun</a:t>
            </a:r>
            <a:endParaRPr lang="en-MY" sz="1600" i="1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34062" y="594376"/>
            <a:ext cx="1002224" cy="12203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684345" y="573618"/>
            <a:ext cx="1002224" cy="12203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642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93" y="1334750"/>
            <a:ext cx="9365174" cy="52329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8993" y="297262"/>
            <a:ext cx="911673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Latihan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Formatif</a:t>
            </a:r>
            <a:r>
              <a:rPr lang="en-MY" sz="2400" b="1" dirty="0" smtClean="0">
                <a:solidFill>
                  <a:schemeClr val="tx1"/>
                </a:solidFill>
              </a:rPr>
              <a:t> 2.3 (</a:t>
            </a:r>
            <a:r>
              <a:rPr lang="en-MY" sz="2400" b="1" dirty="0" err="1" smtClean="0">
                <a:solidFill>
                  <a:schemeClr val="tx1"/>
                </a:solidFill>
              </a:rPr>
              <a:t>Rujuk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Buku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Teks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Sains</a:t>
            </a:r>
            <a:r>
              <a:rPr lang="en-MY" sz="2400" b="1" dirty="0" smtClean="0">
                <a:solidFill>
                  <a:schemeClr val="tx1"/>
                </a:solidFill>
              </a:rPr>
              <a:t> KSSM Ting. 2 : </a:t>
            </a:r>
            <a:r>
              <a:rPr lang="en-MY" sz="2400" b="1" dirty="0" err="1" smtClean="0">
                <a:solidFill>
                  <a:schemeClr val="tx1"/>
                </a:solidFill>
              </a:rPr>
              <a:t>ms</a:t>
            </a:r>
            <a:r>
              <a:rPr lang="en-MY" sz="2400" b="1" dirty="0" smtClean="0">
                <a:solidFill>
                  <a:schemeClr val="tx1"/>
                </a:solidFill>
              </a:rPr>
              <a:t> 39)</a:t>
            </a:r>
            <a:endParaRPr lang="en-MY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30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6228" y="203062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BIDANG PEMBELAJARAN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6228" y="1205753"/>
            <a:ext cx="5318974" cy="708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 smtClean="0">
                <a:solidFill>
                  <a:schemeClr val="tx1"/>
                </a:solidFill>
              </a:rPr>
              <a:t>2.4 PERANAN MANUSIA DALAM MENGEKALKAN KESEIMBANGAN ALAM</a:t>
            </a:r>
            <a:endParaRPr lang="en-MY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6228" y="3061638"/>
            <a:ext cx="5318974" cy="1238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 err="1">
                <a:solidFill>
                  <a:schemeClr val="tx1"/>
                </a:solidFill>
              </a:rPr>
              <a:t>Mewajarkan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berkomunikasi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bahawa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manusia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memerlukan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ekosistem</a:t>
            </a:r>
            <a:r>
              <a:rPr lang="en-MY" sz="2000" b="1" dirty="0">
                <a:solidFill>
                  <a:schemeClr val="tx1"/>
                </a:solidFill>
              </a:rPr>
              <a:t> yang </a:t>
            </a:r>
            <a:r>
              <a:rPr lang="en-MY" sz="2000" b="1" dirty="0" err="1">
                <a:solidFill>
                  <a:schemeClr val="tx1"/>
                </a:solidFill>
              </a:rPr>
              <a:t>stabil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produktif</a:t>
            </a:r>
            <a:r>
              <a:rPr lang="en-MY" sz="2000" b="1" dirty="0">
                <a:solidFill>
                  <a:schemeClr val="tx1"/>
                </a:solidFill>
              </a:rPr>
              <a:t> demi </a:t>
            </a:r>
            <a:r>
              <a:rPr lang="en-MY" sz="2000" b="1" dirty="0" err="1">
                <a:solidFill>
                  <a:schemeClr val="tx1"/>
                </a:solidFill>
              </a:rPr>
              <a:t>kelestarian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hidup</a:t>
            </a:r>
            <a:r>
              <a:rPr lang="en-MY" sz="2000" b="1" dirty="0">
                <a:solidFill>
                  <a:schemeClr val="tx1"/>
                </a:solidFill>
              </a:rPr>
              <a:t> 	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6228" y="2075835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HASIL PEMBELAJARAN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078" y="119710"/>
            <a:ext cx="4623523" cy="546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776" y="3238527"/>
            <a:ext cx="3421488" cy="14457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KESAN AKTIVITI MANUSIA TERHADAP ALAM SEKITAR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8176" y="2515646"/>
            <a:ext cx="2135059" cy="59062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Penebangan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hutan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8175" y="1631281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Aktiviti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322401" y="938514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Kesan</a:t>
            </a:r>
            <a:r>
              <a:rPr lang="en-MY" b="1" dirty="0" smtClean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8176" y="3370784"/>
            <a:ext cx="2135059" cy="59062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Perindustrian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8176" y="4225922"/>
            <a:ext cx="2135059" cy="59062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Pertanian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8175" y="5081060"/>
            <a:ext cx="2135059" cy="59062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Pembuangan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sampah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384148" y="1715117"/>
            <a:ext cx="2135059" cy="59062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Kepupusan</a:t>
            </a:r>
            <a:r>
              <a:rPr lang="en-MY" sz="1600" i="1" dirty="0" smtClean="0">
                <a:solidFill>
                  <a:schemeClr val="tx1"/>
                </a:solidFill>
              </a:rPr>
              <a:t> sepsis </a:t>
            </a:r>
            <a:r>
              <a:rPr lang="en-MY" sz="1600" i="1" dirty="0" err="1" smtClean="0">
                <a:solidFill>
                  <a:schemeClr val="tx1"/>
                </a:solidFill>
              </a:rPr>
              <a:t>floran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fauna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84145" y="2419271"/>
            <a:ext cx="2135059" cy="59062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Hakisan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384145" y="3123425"/>
            <a:ext cx="2135059" cy="59062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Kesan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rumah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hijau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384145" y="3827579"/>
            <a:ext cx="2135059" cy="59062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Pencemaran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udara</a:t>
            </a:r>
            <a:r>
              <a:rPr lang="en-MY" sz="1600" i="1" dirty="0" smtClean="0">
                <a:solidFill>
                  <a:schemeClr val="tx1"/>
                </a:solidFill>
              </a:rPr>
              <a:t>, air,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tanah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384144" y="4531733"/>
            <a:ext cx="2135059" cy="59062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Hujan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asid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384144" y="5235887"/>
            <a:ext cx="2135059" cy="59062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Banjir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kilat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384143" y="5940041"/>
            <a:ext cx="2135059" cy="59062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Bau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busuk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akibat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pereputan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sisa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pepejal</a:t>
            </a:r>
            <a:endParaRPr lang="en-MY" sz="1600" i="1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353234" y="2864487"/>
            <a:ext cx="2001542" cy="37404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56378" y="3666097"/>
            <a:ext cx="1964465" cy="4771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384763" y="4684292"/>
            <a:ext cx="1936079" cy="69208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391964" y="4122892"/>
            <a:ext cx="1962812" cy="41417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2" idx="1"/>
          </p:cNvCxnSpPr>
          <p:nvPr/>
        </p:nvCxnSpPr>
        <p:spPr>
          <a:xfrm flipV="1">
            <a:off x="7776264" y="2010430"/>
            <a:ext cx="1607884" cy="126331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28" idx="1"/>
          </p:cNvCxnSpPr>
          <p:nvPr/>
        </p:nvCxnSpPr>
        <p:spPr>
          <a:xfrm>
            <a:off x="7793229" y="4669920"/>
            <a:ext cx="1590914" cy="156543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23" idx="1"/>
          </p:cNvCxnSpPr>
          <p:nvPr/>
        </p:nvCxnSpPr>
        <p:spPr>
          <a:xfrm flipV="1">
            <a:off x="7776259" y="2714584"/>
            <a:ext cx="1607886" cy="81087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27" idx="1"/>
          </p:cNvCxnSpPr>
          <p:nvPr/>
        </p:nvCxnSpPr>
        <p:spPr>
          <a:xfrm>
            <a:off x="7784744" y="4374607"/>
            <a:ext cx="1599400" cy="115659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24" idx="1"/>
          </p:cNvCxnSpPr>
          <p:nvPr/>
        </p:nvCxnSpPr>
        <p:spPr>
          <a:xfrm flipV="1">
            <a:off x="7810197" y="3418738"/>
            <a:ext cx="1573948" cy="34239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25" idx="1"/>
          </p:cNvCxnSpPr>
          <p:nvPr/>
        </p:nvCxnSpPr>
        <p:spPr>
          <a:xfrm>
            <a:off x="7742326" y="4050396"/>
            <a:ext cx="1641819" cy="7249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6" idx="1"/>
          </p:cNvCxnSpPr>
          <p:nvPr/>
        </p:nvCxnSpPr>
        <p:spPr>
          <a:xfrm>
            <a:off x="7776259" y="4248750"/>
            <a:ext cx="1607885" cy="57829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30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10538012" y="4161937"/>
            <a:ext cx="0" cy="1935925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2"/>
          </p:cNvCxnSpPr>
          <p:nvPr/>
        </p:nvCxnSpPr>
        <p:spPr>
          <a:xfrm>
            <a:off x="4503281" y="4132902"/>
            <a:ext cx="0" cy="1525055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46228" y="2286000"/>
            <a:ext cx="5148" cy="3371957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53988" y="1506071"/>
            <a:ext cx="0" cy="4591791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67445" y="5657957"/>
            <a:ext cx="6057111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Langkah-langkah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Mengatasi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Kesan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Aktiviti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Manusia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Terhadap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Alam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Sekitar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3805" y="2085843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Menguatkuasa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undang-undang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176" y="98750"/>
            <a:ext cx="3089800" cy="1815352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Jabatan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Perhutanan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membuat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rondaan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menggunakan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helikopter</a:t>
            </a:r>
            <a:r>
              <a:rPr lang="en-MY" sz="1600" i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Membuat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sekatan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jalan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raya</a:t>
            </a:r>
            <a:r>
              <a:rPr lang="en-MY" sz="1600" i="1" dirty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bagi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menghalang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lori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membawa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kayu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balak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8464" y="4439660"/>
            <a:ext cx="2649634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Meningkatkan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kesedaran</a:t>
            </a:r>
            <a:r>
              <a:rPr lang="en-MY" b="1" dirty="0" smtClean="0">
                <a:solidFill>
                  <a:schemeClr val="tx1"/>
                </a:solidFill>
              </a:rPr>
              <a:t> orang </a:t>
            </a:r>
            <a:r>
              <a:rPr lang="en-MY" b="1" dirty="0" err="1" smtClean="0">
                <a:solidFill>
                  <a:schemeClr val="tx1"/>
                </a:solidFill>
              </a:rPr>
              <a:t>awam</a:t>
            </a:r>
            <a:endParaRPr lang="en-MY" b="1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9352" y="2575021"/>
            <a:ext cx="2916555" cy="9003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Mengamalkan</a:t>
            </a:r>
            <a:r>
              <a:rPr lang="en-MY" b="1" dirty="0" smtClean="0">
                <a:solidFill>
                  <a:schemeClr val="tx1"/>
                </a:solidFill>
              </a:rPr>
              <a:t> Refuse, Reduce, Recycle, Repurpose.</a:t>
            </a:r>
          </a:p>
        </p:txBody>
      </p:sp>
      <p:sp>
        <p:nvSpPr>
          <p:cNvPr id="7" name="Rectangle 6"/>
          <p:cNvSpPr/>
          <p:nvPr/>
        </p:nvSpPr>
        <p:spPr>
          <a:xfrm>
            <a:off x="9359152" y="4742049"/>
            <a:ext cx="2258541" cy="604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Menggunakan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kawalan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biologi</a:t>
            </a:r>
            <a:endParaRPr lang="en-MY" b="1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7445" y="2411679"/>
            <a:ext cx="2871672" cy="1721223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smtClean="0">
                <a:solidFill>
                  <a:schemeClr val="tx1"/>
                </a:solidFill>
              </a:rPr>
              <a:t>Di </a:t>
            </a:r>
            <a:r>
              <a:rPr lang="en-MY" sz="1600" i="1" dirty="0" err="1" smtClean="0">
                <a:solidFill>
                  <a:schemeClr val="tx1"/>
                </a:solidFill>
              </a:rPr>
              <a:t>sekolah</a:t>
            </a:r>
            <a:r>
              <a:rPr lang="en-MY" sz="1600" i="1" dirty="0" smtClean="0">
                <a:solidFill>
                  <a:schemeClr val="tx1"/>
                </a:solidFill>
              </a:rPr>
              <a:t>, murid </a:t>
            </a:r>
            <a:r>
              <a:rPr lang="en-MY" sz="1600" i="1" dirty="0" err="1" smtClean="0">
                <a:solidFill>
                  <a:schemeClr val="tx1"/>
                </a:solidFill>
              </a:rPr>
              <a:t>diterapkan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dengan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nilai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murni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supaya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menghargai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alam</a:t>
            </a:r>
            <a:r>
              <a:rPr lang="en-MY" sz="1600" i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Nilai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murni</a:t>
            </a:r>
            <a:r>
              <a:rPr lang="en-MY" sz="1600" i="1" dirty="0" smtClean="0">
                <a:solidFill>
                  <a:schemeClr val="tx1"/>
                </a:solidFill>
              </a:rPr>
              <a:t> juga </a:t>
            </a:r>
            <a:r>
              <a:rPr lang="en-MY" sz="1600" i="1" dirty="0" err="1" smtClean="0">
                <a:solidFill>
                  <a:schemeClr val="tx1"/>
                </a:solidFill>
              </a:rPr>
              <a:t>diterapkan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media </a:t>
            </a:r>
            <a:r>
              <a:rPr lang="en-MY" sz="1600" i="1" dirty="0" err="1" smtClean="0">
                <a:solidFill>
                  <a:schemeClr val="tx1"/>
                </a:solidFill>
              </a:rPr>
              <a:t>massa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seperti</a:t>
            </a:r>
            <a:r>
              <a:rPr lang="en-MY" sz="1600" i="1" dirty="0" smtClean="0">
                <a:solidFill>
                  <a:schemeClr val="tx1"/>
                </a:solidFill>
              </a:rPr>
              <a:t> radio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televisyen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69352" y="276969"/>
            <a:ext cx="3089800" cy="2134710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b="1" i="1" dirty="0" smtClean="0">
                <a:solidFill>
                  <a:schemeClr val="tx1"/>
                </a:solidFill>
              </a:rPr>
              <a:t>Refuse: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>
                <a:solidFill>
                  <a:schemeClr val="tx1"/>
                </a:solidFill>
              </a:rPr>
              <a:t>E</a:t>
            </a:r>
            <a:r>
              <a:rPr lang="en-MY" sz="1600" i="1" dirty="0" err="1" smtClean="0">
                <a:solidFill>
                  <a:schemeClr val="tx1"/>
                </a:solidFill>
              </a:rPr>
              <a:t>lak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guna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tidak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dapat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dikitar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semula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b="1" i="1" dirty="0" smtClean="0">
                <a:solidFill>
                  <a:schemeClr val="tx1"/>
                </a:solidFill>
              </a:rPr>
              <a:t>Reduce: </a:t>
            </a:r>
            <a:r>
              <a:rPr lang="en-MY" sz="1600" i="1" dirty="0" err="1" smtClean="0">
                <a:solidFill>
                  <a:schemeClr val="tx1"/>
                </a:solidFill>
              </a:rPr>
              <a:t>Kurangkan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jumlah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bahan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digunakan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b="1" i="1" dirty="0" smtClean="0">
                <a:solidFill>
                  <a:schemeClr val="tx1"/>
                </a:solidFill>
              </a:rPr>
              <a:t>Reuse: </a:t>
            </a:r>
            <a:r>
              <a:rPr lang="en-MY" sz="1600" i="1" dirty="0" err="1" smtClean="0">
                <a:solidFill>
                  <a:schemeClr val="tx1"/>
                </a:solidFill>
              </a:rPr>
              <a:t>Guna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semula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bahan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b="1" i="1" dirty="0" smtClean="0">
                <a:solidFill>
                  <a:schemeClr val="tx1"/>
                </a:solidFill>
              </a:rPr>
              <a:t>Recycle: </a:t>
            </a:r>
            <a:r>
              <a:rPr lang="en-MY" sz="1600" i="1" dirty="0" err="1" smtClean="0">
                <a:solidFill>
                  <a:schemeClr val="tx1"/>
                </a:solidFill>
              </a:rPr>
              <a:t>Kitar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semula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bahan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b="1" i="1" dirty="0" smtClean="0">
                <a:solidFill>
                  <a:schemeClr val="tx1"/>
                </a:solidFill>
              </a:rPr>
              <a:t>Repurpose: </a:t>
            </a:r>
            <a:r>
              <a:rPr lang="en-MY" sz="1600" i="1" dirty="0" err="1" smtClean="0">
                <a:solidFill>
                  <a:schemeClr val="tx1"/>
                </a:solidFill>
              </a:rPr>
              <a:t>Guna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untuk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kegunaan</a:t>
            </a:r>
            <a:r>
              <a:rPr lang="en-MY" sz="1600" i="1" dirty="0" smtClean="0">
                <a:solidFill>
                  <a:schemeClr val="tx1"/>
                </a:solidFill>
              </a:rPr>
              <a:t> lain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59152" y="3475373"/>
            <a:ext cx="2622177" cy="10988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Elak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penggunaan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pestisid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mencemarkan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udara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pertanian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53988" y="6070081"/>
            <a:ext cx="1413457" cy="27781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124556" y="6070081"/>
            <a:ext cx="1413456" cy="27781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423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8993" y="297262"/>
            <a:ext cx="911673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Latihan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Formatif</a:t>
            </a:r>
            <a:r>
              <a:rPr lang="en-MY" sz="2400" b="1" dirty="0" smtClean="0">
                <a:solidFill>
                  <a:schemeClr val="tx1"/>
                </a:solidFill>
              </a:rPr>
              <a:t> 2.4 (</a:t>
            </a:r>
            <a:r>
              <a:rPr lang="en-MY" sz="2400" b="1" dirty="0" err="1" smtClean="0">
                <a:solidFill>
                  <a:schemeClr val="tx1"/>
                </a:solidFill>
              </a:rPr>
              <a:t>Rujuk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Buku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Teks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Sains</a:t>
            </a:r>
            <a:r>
              <a:rPr lang="en-MY" sz="2400" b="1" dirty="0" smtClean="0">
                <a:solidFill>
                  <a:schemeClr val="tx1"/>
                </a:solidFill>
              </a:rPr>
              <a:t> KSSM Ting. 2 : </a:t>
            </a:r>
            <a:r>
              <a:rPr lang="en-MY" sz="2400" b="1" dirty="0" err="1" smtClean="0">
                <a:solidFill>
                  <a:schemeClr val="tx1"/>
                </a:solidFill>
              </a:rPr>
              <a:t>ms</a:t>
            </a:r>
            <a:r>
              <a:rPr lang="en-MY" sz="2400" b="1" dirty="0" smtClean="0">
                <a:solidFill>
                  <a:schemeClr val="tx1"/>
                </a:solidFill>
              </a:rPr>
              <a:t> 40)</a:t>
            </a:r>
            <a:endParaRPr lang="en-MY" sz="2400" b="1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22325" y="1726803"/>
            <a:ext cx="9340144" cy="3195724"/>
            <a:chOff x="822325" y="1726803"/>
            <a:chExt cx="9340144" cy="319572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326" y="1726803"/>
              <a:ext cx="9340143" cy="121810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325" y="2944905"/>
              <a:ext cx="9340144" cy="1977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2129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196" y="233999"/>
            <a:ext cx="2379496" cy="38888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269" y="4387175"/>
            <a:ext cx="2185147" cy="5604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Penguna</a:t>
            </a:r>
            <a:r>
              <a:rPr lang="en-MY" b="1" dirty="0" smtClean="0">
                <a:solidFill>
                  <a:schemeClr val="tx1"/>
                </a:solidFill>
              </a:rPr>
              <a:t> primer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367" y="116924"/>
            <a:ext cx="4122825" cy="18249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6207" y="1613445"/>
            <a:ext cx="2103581" cy="564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Pengeluar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36513" y="252232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Pengeluar</a:t>
            </a:r>
            <a:r>
              <a:rPr lang="en-MY" sz="2400" b="1" dirty="0" smtClean="0">
                <a:solidFill>
                  <a:schemeClr val="tx1"/>
                </a:solidFill>
              </a:rPr>
              <a:t>, </a:t>
            </a:r>
            <a:r>
              <a:rPr lang="en-MY" sz="2400" b="1" dirty="0" err="1" smtClean="0">
                <a:solidFill>
                  <a:schemeClr val="tx1"/>
                </a:solidFill>
              </a:rPr>
              <a:t>Pengguna</a:t>
            </a:r>
            <a:r>
              <a:rPr lang="en-MY" sz="2400" b="1" dirty="0" smtClean="0">
                <a:solidFill>
                  <a:schemeClr val="tx1"/>
                </a:solidFill>
              </a:rPr>
              <a:t> &amp; </a:t>
            </a:r>
            <a:r>
              <a:rPr lang="en-MY" sz="2400" b="1" dirty="0" err="1" smtClean="0">
                <a:solidFill>
                  <a:schemeClr val="tx1"/>
                </a:solidFill>
              </a:rPr>
              <a:t>Pengurai</a:t>
            </a:r>
            <a:endParaRPr lang="en-MY" sz="2400" b="1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436914" y="652512"/>
            <a:ext cx="0" cy="897124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4780" y="4122846"/>
            <a:ext cx="2138047" cy="2652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207" y="2301114"/>
            <a:ext cx="2103581" cy="1369933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boleh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menghasilkan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makanan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sendiri</a:t>
            </a:r>
            <a:r>
              <a:rPr lang="en-MY" sz="1600" i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Contoh</a:t>
            </a:r>
            <a:r>
              <a:rPr lang="en-MY" sz="1600" i="1" dirty="0" smtClean="0">
                <a:solidFill>
                  <a:schemeClr val="tx1"/>
                </a:solidFill>
              </a:rPr>
              <a:t>: </a:t>
            </a:r>
            <a:r>
              <a:rPr lang="en-MY" sz="1600" b="1" i="1" dirty="0" err="1" smtClean="0">
                <a:solidFill>
                  <a:schemeClr val="tx1"/>
                </a:solidFill>
              </a:rPr>
              <a:t>Tumbuhan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16318" y="1613444"/>
            <a:ext cx="2103581" cy="564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Pengguna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endParaRPr lang="en-MY" b="1" dirty="0">
              <a:solidFill>
                <a:schemeClr val="tx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521" y="3765478"/>
            <a:ext cx="4054794" cy="15256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483038" y="1613444"/>
            <a:ext cx="2103581" cy="564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Pengurai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endParaRPr lang="en-MY" b="1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9" y="5301087"/>
            <a:ext cx="2877938" cy="14547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65739" y="5534298"/>
            <a:ext cx="2204737" cy="1006861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Haiwan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omnivor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karnivor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memakan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pengguna</a:t>
            </a:r>
            <a:r>
              <a:rPr lang="en-MY" sz="1600" i="1" dirty="0" smtClean="0">
                <a:solidFill>
                  <a:schemeClr val="tx1"/>
                </a:solidFill>
              </a:rPr>
              <a:t> primer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55487" y="2301112"/>
            <a:ext cx="3104856" cy="1369935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menguraikan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haiwan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tumbuhan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mati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bahan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lebih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ringkas</a:t>
            </a:r>
            <a:r>
              <a:rPr lang="en-MY" sz="1600" i="1" dirty="0" smtClean="0">
                <a:solidFill>
                  <a:schemeClr val="tx1"/>
                </a:solidFill>
              </a:rPr>
              <a:t> / nutrient</a:t>
            </a:r>
          </a:p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Hubungan</a:t>
            </a:r>
            <a:r>
              <a:rPr lang="en-MY" sz="1600" b="1" i="1" dirty="0" smtClean="0">
                <a:solidFill>
                  <a:schemeClr val="tx1"/>
                </a:solidFill>
              </a:rPr>
              <a:t>: </a:t>
            </a:r>
            <a:r>
              <a:rPr lang="en-MY" sz="1600" b="1" i="1" dirty="0" err="1" smtClean="0">
                <a:solidFill>
                  <a:schemeClr val="tx1"/>
                </a:solidFill>
              </a:rPr>
              <a:t>Saprofitisme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8755487" y="664356"/>
            <a:ext cx="1779341" cy="0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1436914" y="664356"/>
            <a:ext cx="1923772" cy="4928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25" idx="0"/>
          </p:cNvCxnSpPr>
          <p:nvPr/>
        </p:nvCxnSpPr>
        <p:spPr>
          <a:xfrm flipH="1" flipV="1">
            <a:off x="7289730" y="3039937"/>
            <a:ext cx="1744685" cy="1516539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0"/>
          </p:cNvCxnSpPr>
          <p:nvPr/>
        </p:nvCxnSpPr>
        <p:spPr>
          <a:xfrm flipH="1" flipV="1">
            <a:off x="10534828" y="664356"/>
            <a:ext cx="1" cy="949088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0"/>
          </p:cNvCxnSpPr>
          <p:nvPr/>
        </p:nvCxnSpPr>
        <p:spPr>
          <a:xfrm flipH="1" flipV="1">
            <a:off x="6068108" y="1071552"/>
            <a:ext cx="1" cy="541892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941841" y="4556476"/>
            <a:ext cx="2185147" cy="5604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Penguna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tertier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03427" y="4795050"/>
            <a:ext cx="2185147" cy="5604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Penguna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sekunder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62112" y="5291155"/>
            <a:ext cx="2271100" cy="93483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Haiwan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karnivor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sekunder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memakan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haiwan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sekunder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17051" y="5121853"/>
            <a:ext cx="2103581" cy="91587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Haiwan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omnivor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atau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herbivor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pengeluar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02270" y="2310971"/>
            <a:ext cx="2387460" cy="715682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memakan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lain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>
            <a:stCxn id="26" idx="0"/>
            <a:endCxn id="29" idx="2"/>
          </p:cNvCxnSpPr>
          <p:nvPr/>
        </p:nvCxnSpPr>
        <p:spPr>
          <a:xfrm flipH="1" flipV="1">
            <a:off x="6096000" y="3026653"/>
            <a:ext cx="1" cy="1768397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5" idx="0"/>
          </p:cNvCxnSpPr>
          <p:nvPr/>
        </p:nvCxnSpPr>
        <p:spPr>
          <a:xfrm flipV="1">
            <a:off x="2768843" y="3037978"/>
            <a:ext cx="2154231" cy="1349197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71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6513" y="85106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Rantai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Makanan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endParaRPr lang="en-MY" sz="2400" b="1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-785680" y="806968"/>
            <a:ext cx="354462" cy="575027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-191082" y="1587810"/>
            <a:ext cx="8807" cy="670214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-949754" y="2258024"/>
            <a:ext cx="328148" cy="678456"/>
          </a:xfrm>
          <a:prstGeom prst="line">
            <a:avLst/>
          </a:prstGeom>
          <a:ln w="38100">
            <a:solidFill>
              <a:srgbClr val="30F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042404" y="1178203"/>
            <a:ext cx="4107193" cy="819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Apakah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itu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rantai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makanan</a:t>
            </a:r>
            <a:r>
              <a:rPr lang="en-MY" b="1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en-MY" i="1" dirty="0" err="1" smtClean="0">
                <a:solidFill>
                  <a:schemeClr val="tx1"/>
                </a:solidFill>
              </a:rPr>
              <a:t>Hubungan</a:t>
            </a:r>
            <a:r>
              <a:rPr lang="en-MY" i="1" dirty="0" smtClean="0">
                <a:solidFill>
                  <a:schemeClr val="tx1"/>
                </a:solidFill>
              </a:rPr>
              <a:t> </a:t>
            </a:r>
            <a:r>
              <a:rPr lang="en-MY" i="1" dirty="0" err="1" smtClean="0">
                <a:solidFill>
                  <a:schemeClr val="tx1"/>
                </a:solidFill>
              </a:rPr>
              <a:t>pemakanan</a:t>
            </a:r>
            <a:r>
              <a:rPr lang="en-MY" i="1" dirty="0" smtClean="0">
                <a:solidFill>
                  <a:schemeClr val="tx1"/>
                </a:solidFill>
              </a:rPr>
              <a:t> </a:t>
            </a:r>
            <a:r>
              <a:rPr lang="en-MY" i="1" dirty="0" err="1" smtClean="0">
                <a:solidFill>
                  <a:schemeClr val="tx1"/>
                </a:solidFill>
              </a:rPr>
              <a:t>antara</a:t>
            </a:r>
            <a:r>
              <a:rPr lang="en-MY" i="1" dirty="0" smtClean="0">
                <a:solidFill>
                  <a:schemeClr val="tx1"/>
                </a:solidFill>
              </a:rPr>
              <a:t> </a:t>
            </a:r>
            <a:r>
              <a:rPr lang="en-MY" i="1" dirty="0" err="1" smtClean="0">
                <a:solidFill>
                  <a:schemeClr val="tx1"/>
                </a:solidFill>
              </a:rPr>
              <a:t>organisma</a:t>
            </a:r>
            <a:r>
              <a:rPr lang="en-MY" i="1" dirty="0" smtClean="0">
                <a:solidFill>
                  <a:schemeClr val="tx1"/>
                </a:solidFill>
              </a:rPr>
              <a:t> </a:t>
            </a:r>
            <a:endParaRPr lang="en-MY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34" y="2182901"/>
            <a:ext cx="10165533" cy="75357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479773" y="3121963"/>
            <a:ext cx="3232455" cy="818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Apakah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itu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siratan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makanan</a:t>
            </a:r>
            <a:r>
              <a:rPr lang="en-MY" b="1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en-MY" i="1" dirty="0" err="1" smtClean="0">
                <a:solidFill>
                  <a:schemeClr val="tx1"/>
                </a:solidFill>
              </a:rPr>
              <a:t>Gabungan</a:t>
            </a:r>
            <a:r>
              <a:rPr lang="en-MY" i="1" dirty="0" smtClean="0">
                <a:solidFill>
                  <a:schemeClr val="tx1"/>
                </a:solidFill>
              </a:rPr>
              <a:t> </a:t>
            </a:r>
            <a:r>
              <a:rPr lang="en-MY" i="1" dirty="0" err="1" smtClean="0">
                <a:solidFill>
                  <a:schemeClr val="tx1"/>
                </a:solidFill>
              </a:rPr>
              <a:t>rantai</a:t>
            </a:r>
            <a:r>
              <a:rPr lang="en-MY" i="1" dirty="0" smtClean="0">
                <a:solidFill>
                  <a:schemeClr val="tx1"/>
                </a:solidFill>
              </a:rPr>
              <a:t> </a:t>
            </a:r>
            <a:r>
              <a:rPr lang="en-MY" i="1" dirty="0" err="1" smtClean="0">
                <a:solidFill>
                  <a:schemeClr val="tx1"/>
                </a:solidFill>
              </a:rPr>
              <a:t>makanan</a:t>
            </a:r>
            <a:endParaRPr lang="en-MY" i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627" y="4125471"/>
            <a:ext cx="8324745" cy="20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88" y="781328"/>
            <a:ext cx="11544051" cy="37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71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7633" y="297262"/>
            <a:ext cx="911673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Latihan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Formatif</a:t>
            </a:r>
            <a:r>
              <a:rPr lang="en-MY" sz="2400" b="1" dirty="0" smtClean="0">
                <a:solidFill>
                  <a:schemeClr val="tx1"/>
                </a:solidFill>
              </a:rPr>
              <a:t> 2.1 (</a:t>
            </a:r>
            <a:r>
              <a:rPr lang="en-MY" sz="2400" b="1" dirty="0" err="1" smtClean="0">
                <a:solidFill>
                  <a:schemeClr val="tx1"/>
                </a:solidFill>
              </a:rPr>
              <a:t>Rujuk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Buku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Teks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Sains</a:t>
            </a:r>
            <a:r>
              <a:rPr lang="en-MY" sz="2400" b="1" dirty="0" smtClean="0">
                <a:solidFill>
                  <a:schemeClr val="tx1"/>
                </a:solidFill>
              </a:rPr>
              <a:t> KSSM Ting. 2 : </a:t>
            </a:r>
            <a:r>
              <a:rPr lang="en-MY" sz="2400" b="1" dirty="0" err="1" smtClean="0">
                <a:solidFill>
                  <a:schemeClr val="tx1"/>
                </a:solidFill>
              </a:rPr>
              <a:t>ms</a:t>
            </a:r>
            <a:r>
              <a:rPr lang="en-MY" sz="2400" b="1" dirty="0" smtClean="0">
                <a:solidFill>
                  <a:schemeClr val="tx1"/>
                </a:solidFill>
              </a:rPr>
              <a:t> 25)</a:t>
            </a:r>
            <a:endParaRPr lang="en-MY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89" y="1536297"/>
            <a:ext cx="11797798" cy="37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5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6228" y="203062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BIDANG PEMBELAJARAN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6228" y="1205753"/>
            <a:ext cx="5318974" cy="594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 smtClean="0">
                <a:solidFill>
                  <a:schemeClr val="tx1"/>
                </a:solidFill>
              </a:rPr>
              <a:t>2.2 KITAR NUTRIEN DALAM EKOSISTEM</a:t>
            </a:r>
            <a:endParaRPr lang="en-MY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6228" y="3061638"/>
            <a:ext cx="5318974" cy="1238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 err="1">
                <a:solidFill>
                  <a:schemeClr val="tx1"/>
                </a:solidFill>
              </a:rPr>
              <a:t>Menghuraikan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berkomunikasi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mengenai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peranan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benda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hidup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dalam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kitar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oksigen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kitar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karbon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dalam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ekosistem</a:t>
            </a:r>
            <a:r>
              <a:rPr lang="en-MY" sz="2000" b="1" dirty="0">
                <a:solidFill>
                  <a:schemeClr val="tx1"/>
                </a:solidFill>
              </a:rPr>
              <a:t>. </a:t>
            </a:r>
            <a:r>
              <a:rPr lang="en-MY" sz="2000" dirty="0"/>
              <a:t>	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6228" y="2075835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HASIL PEMBELAJARAN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6228" y="4461542"/>
            <a:ext cx="5318974" cy="812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 err="1">
                <a:solidFill>
                  <a:schemeClr val="tx1"/>
                </a:solidFill>
              </a:rPr>
              <a:t>Mewajarkan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peranan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organisma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dalam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kitar</a:t>
            </a:r>
            <a:r>
              <a:rPr lang="en-MY" sz="2000" b="1" dirty="0">
                <a:solidFill>
                  <a:schemeClr val="tx1"/>
                </a:solidFill>
              </a:rPr>
              <a:t> air </a:t>
            </a:r>
            <a:r>
              <a:rPr lang="en-MY" sz="2000" b="1" dirty="0" err="1">
                <a:solidFill>
                  <a:schemeClr val="tx1"/>
                </a:solidFill>
              </a:rPr>
              <a:t>suatu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ekosistem</a:t>
            </a:r>
            <a:r>
              <a:rPr lang="en-MY" sz="2000" b="1" dirty="0">
                <a:solidFill>
                  <a:schemeClr val="tx1"/>
                </a:solidFill>
              </a:rPr>
              <a:t>. </a:t>
            </a:r>
            <a:r>
              <a:rPr lang="en-MY" sz="2400" dirty="0"/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078" y="119710"/>
            <a:ext cx="4623523" cy="54608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9829" y="5435684"/>
            <a:ext cx="6031772" cy="812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 err="1">
                <a:solidFill>
                  <a:schemeClr val="tx1"/>
                </a:solidFill>
              </a:rPr>
              <a:t>Menyelesaikan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masalah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apabila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terdapat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gangguan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ke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atas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kitaran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disebabkan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aktiviti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manusia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9334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6" y="175150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KITAR NUTRIEN DALAM EKOSISTEM  </a:t>
            </a:r>
            <a:endParaRPr lang="en-MY" sz="2400" b="1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5593220" y="599760"/>
            <a:ext cx="1016041" cy="1762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20797" y="999398"/>
            <a:ext cx="5239" cy="1088945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199659" y="175150"/>
            <a:ext cx="5512729" cy="1223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Kitar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nutrien</a:t>
            </a:r>
            <a:r>
              <a:rPr lang="en-MY" b="1" dirty="0" smtClean="0">
                <a:solidFill>
                  <a:schemeClr val="tx1"/>
                </a:solidFill>
              </a:rPr>
              <a:t> : </a:t>
            </a:r>
          </a:p>
          <a:p>
            <a:pPr algn="ctr"/>
            <a:r>
              <a:rPr lang="en-MY" sz="1600" dirty="0" err="1" smtClean="0">
                <a:solidFill>
                  <a:schemeClr val="tx1"/>
                </a:solidFill>
              </a:rPr>
              <a:t>Pemindahan</a:t>
            </a:r>
            <a:r>
              <a:rPr lang="en-MY" sz="1600" dirty="0" smtClean="0">
                <a:solidFill>
                  <a:schemeClr val="tx1"/>
                </a:solidFill>
              </a:rPr>
              <a:t> nutrient </a:t>
            </a:r>
            <a:r>
              <a:rPr lang="en-MY" sz="1600" dirty="0" err="1" smtClean="0">
                <a:solidFill>
                  <a:schemeClr val="tx1"/>
                </a:solidFill>
              </a:rPr>
              <a:t>dan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tenaga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dalam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ekosistem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supaya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dapat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digunakan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oleh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benda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hidup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dan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kemudiannya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dikembalikan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ke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persekitaran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endParaRPr lang="en-MY" sz="16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21263" y="2088343"/>
            <a:ext cx="2748755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smtClean="0">
                <a:solidFill>
                  <a:schemeClr val="tx1"/>
                </a:solidFill>
              </a:rPr>
              <a:t>Air </a:t>
            </a:r>
            <a:r>
              <a:rPr lang="en-MY" sz="1600" i="1" dirty="0" err="1" smtClean="0">
                <a:solidFill>
                  <a:schemeClr val="tx1"/>
                </a:solidFill>
              </a:rPr>
              <a:t>diserap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oleh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akar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tumbuhan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daripada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tanah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4246" y="1261381"/>
            <a:ext cx="2103581" cy="564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Kitar</a:t>
            </a:r>
            <a:r>
              <a:rPr lang="en-MY" b="1" dirty="0" smtClean="0">
                <a:solidFill>
                  <a:schemeClr val="tx1"/>
                </a:solidFill>
              </a:rPr>
              <a:t> air 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21261" y="5754908"/>
            <a:ext cx="2748755" cy="715682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Daun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gugur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menutupi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permukaan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tanah</a:t>
            </a:r>
            <a:r>
              <a:rPr lang="en-MY" sz="1600" i="1" dirty="0" smtClean="0">
                <a:solidFill>
                  <a:schemeClr val="tx1"/>
                </a:solidFill>
              </a:rPr>
              <a:t>.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46" y="2088343"/>
            <a:ext cx="4207422" cy="459484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658510" y="2088343"/>
            <a:ext cx="2748755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smtClean="0">
                <a:solidFill>
                  <a:schemeClr val="tx1"/>
                </a:solidFill>
              </a:rPr>
              <a:t>Air </a:t>
            </a:r>
            <a:r>
              <a:rPr lang="en-MY" sz="1600" i="1" dirty="0" err="1" smtClean="0">
                <a:solidFill>
                  <a:schemeClr val="tx1"/>
                </a:solidFill>
              </a:rPr>
              <a:t>dikeluarkan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melalui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daun</a:t>
            </a:r>
            <a:r>
              <a:rPr lang="en-MY" sz="1600" i="1" dirty="0" smtClean="0">
                <a:solidFill>
                  <a:schemeClr val="tx1"/>
                </a:solidFill>
              </a:rPr>
              <a:t> (proses </a:t>
            </a:r>
            <a:r>
              <a:rPr lang="en-MY" sz="1600" i="1" dirty="0" err="1" smtClean="0">
                <a:solidFill>
                  <a:schemeClr val="tx1"/>
                </a:solidFill>
              </a:rPr>
              <a:t>transpirasi</a:t>
            </a:r>
            <a:r>
              <a:rPr lang="en-MY" sz="1600" i="1" dirty="0" smtClean="0">
                <a:solidFill>
                  <a:schemeClr val="tx1"/>
                </a:solidFill>
              </a:rPr>
              <a:t>)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21261" y="3167092"/>
            <a:ext cx="2748755" cy="796972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Haiwan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menjalankan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respirasi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penyahtinjaan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perkumuhan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658509" y="3177288"/>
            <a:ext cx="2748755" cy="78677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smtClean="0">
                <a:solidFill>
                  <a:schemeClr val="tx1"/>
                </a:solidFill>
              </a:rPr>
              <a:t>Air </a:t>
            </a:r>
            <a:r>
              <a:rPr lang="en-MY" sz="1600" i="1" dirty="0" err="1" smtClean="0">
                <a:solidFill>
                  <a:schemeClr val="tx1"/>
                </a:solidFill>
              </a:rPr>
              <a:t>dibebaskan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atmosfera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melalui</a:t>
            </a:r>
            <a:r>
              <a:rPr lang="en-MY" sz="1600" i="1" dirty="0" smtClean="0">
                <a:solidFill>
                  <a:schemeClr val="tx1"/>
                </a:solidFill>
              </a:rPr>
              <a:t> proses </a:t>
            </a:r>
            <a:r>
              <a:rPr lang="en-MY" sz="1600" i="1" dirty="0" err="1" smtClean="0">
                <a:solidFill>
                  <a:schemeClr val="tx1"/>
                </a:solidFill>
              </a:rPr>
              <a:t>ini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21261" y="4413217"/>
            <a:ext cx="2748755" cy="892538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Akar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mencengkam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tanah</a:t>
            </a:r>
            <a:r>
              <a:rPr lang="en-MY" sz="1600" i="1" dirty="0" smtClean="0">
                <a:solidFill>
                  <a:schemeClr val="tx1"/>
                </a:solidFill>
              </a:rPr>
              <a:t>. Tanah </a:t>
            </a:r>
            <a:r>
              <a:rPr lang="en-MY" sz="1600" i="1" dirty="0" err="1" smtClean="0">
                <a:solidFill>
                  <a:schemeClr val="tx1"/>
                </a:solidFill>
              </a:rPr>
              <a:t>jadi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lebih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kuat</a:t>
            </a:r>
            <a:r>
              <a:rPr lang="en-MY" sz="1600" i="1" dirty="0" smtClean="0">
                <a:solidFill>
                  <a:schemeClr val="tx1"/>
                </a:solidFill>
              </a:rPr>
              <a:t>, air </a:t>
            </a:r>
            <a:r>
              <a:rPr lang="en-MY" sz="1600" i="1" dirty="0" err="1" smtClean="0">
                <a:solidFill>
                  <a:schemeClr val="tx1"/>
                </a:solidFill>
              </a:rPr>
              <a:t>mengalir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dengan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perlahan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658509" y="4415695"/>
            <a:ext cx="2748755" cy="890060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Hakisan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dapat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dielakkan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633818" y="5754908"/>
            <a:ext cx="2748755" cy="715682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smtClean="0">
                <a:solidFill>
                  <a:schemeClr val="tx1"/>
                </a:solidFill>
              </a:rPr>
              <a:t>Kadar </a:t>
            </a:r>
            <a:r>
              <a:rPr lang="en-MY" sz="1600" i="1" dirty="0" err="1" smtClean="0">
                <a:solidFill>
                  <a:schemeClr val="tx1"/>
                </a:solidFill>
              </a:rPr>
              <a:t>penyejatan</a:t>
            </a:r>
            <a:r>
              <a:rPr lang="en-MY" sz="1600" i="1" dirty="0" smtClean="0">
                <a:solidFill>
                  <a:schemeClr val="tx1"/>
                </a:solidFill>
              </a:rPr>
              <a:t> air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hakisan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berkurang</a:t>
            </a:r>
            <a:endParaRPr lang="en-MY" sz="1600" i="1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>
            <a:stCxn id="19" idx="3"/>
            <a:endCxn id="23" idx="1"/>
          </p:cNvCxnSpPr>
          <p:nvPr/>
        </p:nvCxnSpPr>
        <p:spPr>
          <a:xfrm>
            <a:off x="7470018" y="2374950"/>
            <a:ext cx="1188492" cy="0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470018" y="3565578"/>
            <a:ext cx="1188492" cy="0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470018" y="4859486"/>
            <a:ext cx="1188492" cy="0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470018" y="6112749"/>
            <a:ext cx="1188492" cy="0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6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1043" y="255632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Sambungan</a:t>
            </a:r>
            <a:r>
              <a:rPr lang="en-MY" sz="2400" b="1" dirty="0" smtClean="0">
                <a:solidFill>
                  <a:schemeClr val="tx1"/>
                </a:solidFill>
              </a:rPr>
              <a:t> …  </a:t>
            </a:r>
            <a:endParaRPr lang="en-MY" sz="2400" b="1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7" idx="3"/>
            <a:endCxn id="2" idx="1"/>
          </p:cNvCxnSpPr>
          <p:nvPr/>
        </p:nvCxnSpPr>
        <p:spPr>
          <a:xfrm flipV="1">
            <a:off x="3832412" y="667756"/>
            <a:ext cx="2898631" cy="19503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86610" y="255632"/>
            <a:ext cx="2445802" cy="8632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Kitar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Karbon</a:t>
            </a:r>
            <a:r>
              <a:rPr lang="en-MY" b="1" dirty="0" smtClean="0">
                <a:solidFill>
                  <a:schemeClr val="tx1"/>
                </a:solidFill>
              </a:rPr>
              <a:t> Dan </a:t>
            </a:r>
          </a:p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Kitar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Oksigen</a:t>
            </a:r>
            <a:r>
              <a:rPr lang="en-MY" b="1" dirty="0" smtClean="0">
                <a:solidFill>
                  <a:schemeClr val="tx1"/>
                </a:solidFill>
              </a:rPr>
              <a:t> 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99173" y="3327267"/>
            <a:ext cx="2748755" cy="793376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Respirasi</a:t>
            </a:r>
            <a:r>
              <a:rPr lang="en-MY" sz="1600" b="1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menggunakan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oksigen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membebaskan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karbon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dioksida</a:t>
            </a:r>
            <a:endParaRPr lang="en-MY" sz="1600" i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53" y="1403877"/>
            <a:ext cx="7894372" cy="519862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834718" y="1403877"/>
            <a:ext cx="2877670" cy="922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Peranan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Kitar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Karbon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dan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Kitar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Oksigen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pada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MY" b="1" dirty="0" smtClean="0">
                <a:solidFill>
                  <a:schemeClr val="tx1"/>
                </a:solidFill>
              </a:rPr>
              <a:t>Benda </a:t>
            </a:r>
            <a:r>
              <a:rPr lang="en-MY" b="1" dirty="0" err="1" smtClean="0">
                <a:solidFill>
                  <a:schemeClr val="tx1"/>
                </a:solidFill>
              </a:rPr>
              <a:t>Hidup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99172" y="4334499"/>
            <a:ext cx="2748755" cy="1057772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Penguraian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oleh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kulat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bakteria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menggunakan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oksigen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membeaskan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karbon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dioksida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899174" y="2540197"/>
            <a:ext cx="2748755" cy="573214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Haiwan</a:t>
            </a:r>
            <a:r>
              <a:rPr lang="en-MY" sz="1600" b="1" i="1" dirty="0" smtClean="0">
                <a:solidFill>
                  <a:schemeClr val="tx1"/>
                </a:solidFill>
              </a:rPr>
              <a:t> </a:t>
            </a:r>
            <a:r>
              <a:rPr lang="en-MY" sz="1600" b="1" i="1" dirty="0" err="1" smtClean="0">
                <a:solidFill>
                  <a:schemeClr val="tx1"/>
                </a:solidFill>
              </a:rPr>
              <a:t>dan</a:t>
            </a:r>
            <a:r>
              <a:rPr lang="en-MY" sz="1600" b="1" i="1" dirty="0" smtClean="0">
                <a:solidFill>
                  <a:schemeClr val="tx1"/>
                </a:solidFill>
              </a:rPr>
              <a:t> </a:t>
            </a:r>
            <a:r>
              <a:rPr lang="en-MY" sz="1600" b="1" i="1" dirty="0" err="1" smtClean="0">
                <a:solidFill>
                  <a:schemeClr val="tx1"/>
                </a:solidFill>
              </a:rPr>
              <a:t>tumbuhan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99172" y="5606127"/>
            <a:ext cx="2748755" cy="1007232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Fotosintesis</a:t>
            </a:r>
            <a:r>
              <a:rPr lang="en-MY" sz="1600" b="1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smtClean="0">
                <a:solidFill>
                  <a:schemeClr val="tx1"/>
                </a:solidFill>
              </a:rPr>
              <a:t>(</a:t>
            </a:r>
            <a:r>
              <a:rPr lang="en-MY" sz="1600" i="1" dirty="0" err="1" smtClean="0">
                <a:solidFill>
                  <a:schemeClr val="tx1"/>
                </a:solidFill>
              </a:rPr>
              <a:t>tumbuhan</a:t>
            </a:r>
            <a:r>
              <a:rPr lang="en-MY" sz="1600" i="1" dirty="0" smtClean="0">
                <a:solidFill>
                  <a:schemeClr val="tx1"/>
                </a:solidFill>
              </a:rPr>
              <a:t>) </a:t>
            </a:r>
            <a:r>
              <a:rPr lang="en-MY" sz="1600" i="1" dirty="0" err="1" smtClean="0">
                <a:solidFill>
                  <a:schemeClr val="tx1"/>
                </a:solidFill>
              </a:rPr>
              <a:t>menggunakan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karbon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dioksida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membebaskan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oksigen</a:t>
            </a:r>
            <a:endParaRPr lang="en-MY" sz="1600" i="1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>
            <a:endCxn id="19" idx="0"/>
          </p:cNvCxnSpPr>
          <p:nvPr/>
        </p:nvCxnSpPr>
        <p:spPr>
          <a:xfrm>
            <a:off x="10262880" y="3113411"/>
            <a:ext cx="10671" cy="21385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252209" y="4145913"/>
            <a:ext cx="10671" cy="21385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0241538" y="5394223"/>
            <a:ext cx="10671" cy="21385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8FB461DD4EDD4ABAA7DD1ED619CE1A" ma:contentTypeVersion="9" ma:contentTypeDescription="Create a new document." ma:contentTypeScope="" ma:versionID="92bee683f986ea51bbad2b96f425aaab">
  <xsd:schema xmlns:xsd="http://www.w3.org/2001/XMLSchema" xmlns:xs="http://www.w3.org/2001/XMLSchema" xmlns:p="http://schemas.microsoft.com/office/2006/metadata/properties" xmlns:ns3="0d366897-9263-4837-93ee-cc298cab0bed" targetNamespace="http://schemas.microsoft.com/office/2006/metadata/properties" ma:root="true" ma:fieldsID="9f324d68748d7ca707fc57baa54f6657" ns3:_="">
    <xsd:import namespace="0d366897-9263-4837-93ee-cc298cab0b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66897-9263-4837-93ee-cc298cab0b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208208-B090-46DD-8518-66A103CBD4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366897-9263-4837-93ee-cc298cab0b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FB0AF6-5A1E-4CBB-B8A8-49C776D437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5686E5-4B71-49E7-B15A-4B60BA5F8562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0d366897-9263-4837-93ee-cc298cab0bed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1160</TotalTime>
  <Words>1212</Words>
  <Application>Microsoft Office PowerPoint</Application>
  <PresentationFormat>Widescreen</PresentationFormat>
  <Paragraphs>187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Corbel</vt:lpstr>
      <vt:lpstr>Parallax</vt:lpstr>
      <vt:lpstr>BAB 2 EKOSISTEM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 1 BIODIVERSITI</dc:title>
  <dc:creator>amanz samad</dc:creator>
  <cp:lastModifiedBy>Muhammad Faiz Daud</cp:lastModifiedBy>
  <cp:revision>118</cp:revision>
  <dcterms:created xsi:type="dcterms:W3CDTF">2017-12-03T13:45:07Z</dcterms:created>
  <dcterms:modified xsi:type="dcterms:W3CDTF">2020-09-19T05:28:49Z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0x010100538FB461DD4EDD4ABAA7DD1ED619CE1A</vt:lpwstr>
  </property>
</Properties>
</file>